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9" r:id="rId2"/>
    <p:sldId id="305" r:id="rId3"/>
    <p:sldId id="257" r:id="rId4"/>
    <p:sldId id="284" r:id="rId5"/>
    <p:sldId id="277" r:id="rId6"/>
    <p:sldId id="283" r:id="rId7"/>
    <p:sldId id="282" r:id="rId8"/>
    <p:sldId id="285" r:id="rId9"/>
    <p:sldId id="286" r:id="rId10"/>
    <p:sldId id="287" r:id="rId11"/>
    <p:sldId id="291" r:id="rId12"/>
    <p:sldId id="274" r:id="rId13"/>
    <p:sldId id="290" r:id="rId14"/>
    <p:sldId id="302" r:id="rId15"/>
    <p:sldId id="281" r:id="rId16"/>
    <p:sldId id="300" r:id="rId17"/>
    <p:sldId id="299" r:id="rId18"/>
    <p:sldId id="292" r:id="rId19"/>
    <p:sldId id="293" r:id="rId20"/>
    <p:sldId id="294" r:id="rId21"/>
    <p:sldId id="298" r:id="rId22"/>
    <p:sldId id="295" r:id="rId23"/>
    <p:sldId id="296" r:id="rId24"/>
    <p:sldId id="297" r:id="rId25"/>
    <p:sldId id="303" r:id="rId26"/>
    <p:sldId id="278" r:id="rId27"/>
    <p:sldId id="306" r:id="rId28"/>
    <p:sldId id="308"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0066"/>
    <a:srgbClr val="CC00CC"/>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0"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295495E-3CEC-4CDD-A30D-ED11C7EA32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mtClean="0"/>
          </a:p>
        </p:txBody>
      </p:sp>
      <p:sp>
        <p:nvSpPr>
          <p:cNvPr id="15364" name="Slide Number Placeholder 3"/>
          <p:cNvSpPr>
            <a:spLocks noGrp="1"/>
          </p:cNvSpPr>
          <p:nvPr>
            <p:ph type="sldNum" sz="quarter" idx="5"/>
          </p:nvPr>
        </p:nvSpPr>
        <p:spPr>
          <a:noFill/>
        </p:spPr>
        <p:txBody>
          <a:bodyPr/>
          <a:lstStyle/>
          <a:p>
            <a:fld id="{4038CE80-221F-433F-9F81-E780C36627AA}" type="slidenum">
              <a:rPr lang="en-US"/>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5C0B9-45C3-4448-842F-04202335BD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0D71B-2432-4C42-A796-32B8BCB4B6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5E63DD-852F-41C3-962E-AE234646FE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695BB-BE4B-4778-9C2D-A985B6E535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1F3BD4-7F87-419B-80F0-D215157F2F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D12DF8-246A-4A2D-BFB5-20BC77601F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BD7AB0-1660-4CD6-9AB3-E43384F08C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DD8914-C892-4E6B-8579-F9FEF45E7E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0E90DB-0485-4324-89C0-9F0E2E7909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D41233-532E-46F2-99A2-6950A68B4B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D3D7BB-F447-4017-9D0D-0ABAEAF9EE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60F6542-AA4A-4FC5-BE55-44D26C3420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audio" Target="../media/audio4.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Khoa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học</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4 –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4 </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a:t>
            </a: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Hoạt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động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sản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xuất</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của</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người</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dân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ở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Hoàng</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Liên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Sơn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Phạm</a:t>
            </a:r>
            <a:r>
              <a:rPr lang="en-US" sz="3200" b="1" i="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Thúy</a:t>
            </a:r>
            <a:r>
              <a:rPr lang="en-US" sz="3200" b="1" i="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Hồng</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38200" y="4724400"/>
            <a:ext cx="5410200" cy="457200"/>
          </a:xfrm>
          <a:prstGeom prst="rect">
            <a:avLst/>
          </a:prstGeom>
          <a:noFill/>
          <a:ln w="9525">
            <a:noFill/>
            <a:miter lim="800000"/>
            <a:headEnd/>
            <a:tailEnd/>
          </a:ln>
          <a:effectLst/>
        </p:spPr>
        <p:txBody>
          <a:bodyPr>
            <a:spAutoFit/>
          </a:bodyPr>
          <a:lstStyle/>
          <a:p>
            <a:pPr>
              <a:spcBef>
                <a:spcPct val="50000"/>
              </a:spcBef>
            </a:pPr>
            <a:endParaRPr lang="vi-VN" sz="2400" b="1"/>
          </a:p>
        </p:txBody>
      </p:sp>
      <p:pic>
        <p:nvPicPr>
          <p:cNvPr id="33795" name="Picture 3" descr="PHOTO155"/>
          <p:cNvPicPr>
            <a:picLocks noChangeAspect="1" noChangeArrowheads="1"/>
          </p:cNvPicPr>
          <p:nvPr/>
        </p:nvPicPr>
        <p:blipFill>
          <a:blip r:embed="rId2">
            <a:lum bright="6000"/>
          </a:blip>
          <a:srcRect l="3088" t="2777" r="3589" b="2739"/>
          <a:stretch>
            <a:fillRect/>
          </a:stretch>
        </p:blipFill>
        <p:spPr bwMode="auto">
          <a:xfrm>
            <a:off x="381000" y="2057400"/>
            <a:ext cx="7924800" cy="4343400"/>
          </a:xfrm>
          <a:prstGeom prst="rect">
            <a:avLst/>
          </a:prstGeom>
          <a:noFill/>
        </p:spPr>
      </p:pic>
      <p:sp>
        <p:nvSpPr>
          <p:cNvPr id="33796" name="AutoShape 4"/>
          <p:cNvSpPr>
            <a:spLocks noChangeArrowheads="1"/>
          </p:cNvSpPr>
          <p:nvPr/>
        </p:nvSpPr>
        <p:spPr bwMode="auto">
          <a:xfrm>
            <a:off x="2438400" y="2209800"/>
            <a:ext cx="4267200" cy="3200400"/>
          </a:xfrm>
          <a:prstGeom prst="wedgeRoundRectCallout">
            <a:avLst>
              <a:gd name="adj1" fmla="val -42449"/>
              <a:gd name="adj2" fmla="val 70139"/>
              <a:gd name="adj3" fmla="val 16667"/>
            </a:avLst>
          </a:prstGeom>
          <a:solidFill>
            <a:srgbClr val="FFFF00"/>
          </a:solidFill>
          <a:ln w="9525">
            <a:solidFill>
              <a:schemeClr val="tx1"/>
            </a:solidFill>
            <a:miter lim="800000"/>
            <a:headEnd/>
            <a:tailEnd/>
          </a:ln>
          <a:effectLst/>
        </p:spPr>
        <p:txBody>
          <a:bodyPr/>
          <a:lstStyle/>
          <a:p>
            <a:pPr algn="ctr"/>
            <a:r>
              <a:rPr lang="en-US" sz="2800" b="1">
                <a:solidFill>
                  <a:srgbClr val="0000FF"/>
                </a:solidFill>
              </a:rPr>
              <a:t>Người dân ở Hoàng Liên Sơn thường  trồng các loại cây gì ở ruộng bậc thang và trên nương rẫy?</a:t>
            </a:r>
          </a:p>
        </p:txBody>
      </p:sp>
      <p:sp>
        <p:nvSpPr>
          <p:cNvPr id="33797" name="Text Box 5"/>
          <p:cNvSpPr txBox="1">
            <a:spLocks noChangeArrowheads="1"/>
          </p:cNvSpPr>
          <p:nvPr/>
        </p:nvSpPr>
        <p:spPr bwMode="auto">
          <a:xfrm>
            <a:off x="685800" y="2117725"/>
            <a:ext cx="7772400" cy="25304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rPr>
              <a:t>Người dân ở Hoàng Liên sơn thường trồng lúa, ngô, chè, rau và cây ăn quả  xứ lạnh trên nương rẫy và ruộng bậc thang.</a:t>
            </a:r>
          </a:p>
        </p:txBody>
      </p:sp>
      <p:sp>
        <p:nvSpPr>
          <p:cNvPr id="33798" name="Text Box 6"/>
          <p:cNvSpPr txBox="1">
            <a:spLocks noChangeArrowheads="1"/>
          </p:cNvSpPr>
          <p:nvPr/>
        </p:nvSpPr>
        <p:spPr bwMode="auto">
          <a:xfrm>
            <a:off x="609600" y="1371600"/>
            <a:ext cx="7391400" cy="701675"/>
          </a:xfrm>
          <a:prstGeom prst="rect">
            <a:avLst/>
          </a:prstGeom>
          <a:noFill/>
          <a:ln w="9525">
            <a:noFill/>
            <a:miter lim="800000"/>
            <a:headEnd/>
            <a:tailEnd/>
          </a:ln>
          <a:effectLst/>
        </p:spPr>
        <p:txBody>
          <a:bodyPr>
            <a:spAutoFit/>
          </a:bodyPr>
          <a:lstStyle/>
          <a:p>
            <a:pPr>
              <a:spcBef>
                <a:spcPct val="50000"/>
              </a:spcBef>
            </a:pPr>
            <a:r>
              <a:rPr lang="en-US" sz="3200" b="1" u="sng">
                <a:solidFill>
                  <a:srgbClr val="FF0000"/>
                </a:solidFill>
                <a:latin typeface="Tahoma" pitchFamily="34" charset="0"/>
              </a:rPr>
              <a:t>1/Trồng trọt trên đất dốc</a:t>
            </a:r>
            <a:r>
              <a:rPr lang="en-US" sz="4000" b="1" u="sng">
                <a:solidFill>
                  <a:srgbClr val="FF0000"/>
                </a:solidFill>
                <a:latin typeface="Tahoma" pitchFamily="34" charset="0"/>
              </a:rPr>
              <a:t> </a:t>
            </a:r>
          </a:p>
        </p:txBody>
      </p:sp>
      <p:sp>
        <p:nvSpPr>
          <p:cNvPr id="33799" name="Rectangle 2"/>
          <p:cNvSpPr>
            <a:spLocks noChangeArrowheads="1"/>
          </p:cNvSpPr>
          <p:nvPr/>
        </p:nvSpPr>
        <p:spPr bwMode="auto">
          <a:xfrm>
            <a:off x="533400" y="2286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subTnLst>
                                    <p:set>
                                      <p:cBhvr override="childStyle">
                                        <p:cTn dur="1" fill="hold" display="0" masterRel="nextClick" afterEffect="1"/>
                                        <p:tgtEl>
                                          <p:spTgt spid="3379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box(in)">
                                      <p:cBhvr>
                                        <p:cTn id="1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57200" y="1981200"/>
            <a:ext cx="48006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rPr>
              <a:t>2/ Nghề thủ công truyền thống:</a:t>
            </a:r>
          </a:p>
        </p:txBody>
      </p:sp>
      <p:sp>
        <p:nvSpPr>
          <p:cNvPr id="37891" name="Text Box 3"/>
          <p:cNvSpPr txBox="1">
            <a:spLocks noChangeArrowheads="1"/>
          </p:cNvSpPr>
          <p:nvPr/>
        </p:nvSpPr>
        <p:spPr bwMode="auto">
          <a:xfrm>
            <a:off x="381000" y="2514600"/>
            <a:ext cx="8534400" cy="3508375"/>
          </a:xfrm>
          <a:prstGeom prst="rect">
            <a:avLst/>
          </a:prstGeom>
          <a:noFill/>
          <a:ln w="9525">
            <a:solidFill>
              <a:srgbClr val="FFFFFF"/>
            </a:solidFill>
            <a:miter lim="800000"/>
            <a:headEnd/>
            <a:tailEnd/>
          </a:ln>
          <a:effectLst/>
        </p:spPr>
        <p:txBody>
          <a:bodyPr>
            <a:spAutoFit/>
          </a:bodyPr>
          <a:lstStyle/>
          <a:p>
            <a:pPr>
              <a:spcBef>
                <a:spcPct val="50000"/>
              </a:spcBef>
            </a:pPr>
            <a:r>
              <a:rPr lang="en-US" sz="2800" b="1">
                <a:solidFill>
                  <a:srgbClr val="FFFF99"/>
                </a:solidFill>
              </a:rPr>
              <a:t>                   </a:t>
            </a:r>
            <a:r>
              <a:rPr lang="en-US" b="1">
                <a:solidFill>
                  <a:srgbClr val="000099"/>
                </a:solidFill>
              </a:rPr>
              <a:t>Hoạt động nhóm đôi</a:t>
            </a:r>
            <a:r>
              <a:rPr lang="en-US" b="1"/>
              <a:t> </a:t>
            </a:r>
          </a:p>
          <a:p>
            <a:pPr>
              <a:spcBef>
                <a:spcPct val="50000"/>
              </a:spcBef>
            </a:pPr>
            <a:r>
              <a:rPr lang="en-US" b="1">
                <a:solidFill>
                  <a:srgbClr val="FF0000"/>
                </a:solidFill>
              </a:rPr>
              <a:t>Dựa vào tranh ảnh hình 2 SGK  và vốn hiểu biết  thảo luận các câu hỏi sau:</a:t>
            </a:r>
          </a:p>
          <a:p>
            <a:pPr>
              <a:spcBef>
                <a:spcPct val="50000"/>
              </a:spcBef>
            </a:pPr>
            <a:r>
              <a:rPr lang="en-US" b="1" u="sng">
                <a:solidFill>
                  <a:srgbClr val="FF0000"/>
                </a:solidFill>
                <a:latin typeface="Tahoma" pitchFamily="34" charset="0"/>
              </a:rPr>
              <a:t>Câu  1</a:t>
            </a:r>
            <a:r>
              <a:rPr lang="en-US" b="1">
                <a:solidFill>
                  <a:srgbClr val="FFFF00"/>
                </a:solidFill>
                <a:latin typeface="Tahoma" pitchFamily="34" charset="0"/>
              </a:rPr>
              <a:t> </a:t>
            </a:r>
            <a:endParaRPr lang="en-US" b="1">
              <a:latin typeface="Tahoma" pitchFamily="34" charset="0"/>
            </a:endParaRPr>
          </a:p>
          <a:p>
            <a:pPr>
              <a:spcBef>
                <a:spcPct val="50000"/>
              </a:spcBef>
              <a:buFontTx/>
              <a:buChar char="-"/>
            </a:pPr>
            <a:r>
              <a:rPr lang="en-US" b="1">
                <a:latin typeface="Tahoma" pitchFamily="34" charset="0"/>
              </a:rPr>
              <a:t> Kể tên một số nghề thủ công và sản phẩm thủ công nổi tiếng của người dân ở vùng núi Hoàng Liên Sơn. </a:t>
            </a:r>
          </a:p>
          <a:p>
            <a:pPr>
              <a:spcBef>
                <a:spcPct val="50000"/>
              </a:spcBef>
            </a:pPr>
            <a:r>
              <a:rPr lang="en-US" b="1" u="sng">
                <a:solidFill>
                  <a:srgbClr val="FF0000"/>
                </a:solidFill>
                <a:latin typeface="Tahoma" pitchFamily="34" charset="0"/>
              </a:rPr>
              <a:t>Câu  2</a:t>
            </a:r>
            <a:r>
              <a:rPr lang="en-US" b="1">
                <a:solidFill>
                  <a:srgbClr val="FFFF00"/>
                </a:solidFill>
                <a:latin typeface="Tahoma" pitchFamily="34" charset="0"/>
              </a:rPr>
              <a:t> </a:t>
            </a:r>
          </a:p>
          <a:p>
            <a:pPr>
              <a:spcBef>
                <a:spcPct val="50000"/>
              </a:spcBef>
              <a:buFontTx/>
              <a:buChar char="-"/>
            </a:pPr>
            <a:r>
              <a:rPr lang="en-US">
                <a:latin typeface="Tahoma" pitchFamily="34" charset="0"/>
              </a:rPr>
              <a:t> </a:t>
            </a:r>
            <a:r>
              <a:rPr lang="en-US" b="1">
                <a:latin typeface="Tahoma" pitchFamily="34" charset="0"/>
              </a:rPr>
              <a:t>Hàng thổ cẩm thường được  dùng để làm gì ? </a:t>
            </a:r>
          </a:p>
          <a:p>
            <a:pPr>
              <a:spcBef>
                <a:spcPct val="50000"/>
              </a:spcBef>
              <a:buFontTx/>
              <a:buChar char="-"/>
            </a:pPr>
            <a:r>
              <a:rPr lang="en-US" b="1">
                <a:latin typeface="Tahoma" pitchFamily="34" charset="0"/>
              </a:rPr>
              <a:t>Nhận xét màu sắc của hàng thổ cẩm</a:t>
            </a:r>
            <a:r>
              <a:rPr lang="en-US" sz="2800" b="1">
                <a:latin typeface="Tahoma" pitchFamily="34" charset="0"/>
              </a:rPr>
              <a:t> .  </a:t>
            </a:r>
          </a:p>
        </p:txBody>
      </p:sp>
      <p:sp>
        <p:nvSpPr>
          <p:cNvPr id="37895" name="Rectangle 2"/>
          <p:cNvSpPr>
            <a:spLocks noChangeArrowheads="1"/>
          </p:cNvSpPr>
          <p:nvPr/>
        </p:nvSpPr>
        <p:spPr bwMode="auto">
          <a:xfrm>
            <a:off x="609600" y="5334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circle(in)">
                                      <p:cBhvr>
                                        <p:cTn id="7"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0" descr="Anjo_065"/>
          <p:cNvPicPr>
            <a:picLocks noChangeAspect="1" noChangeArrowheads="1" noCrop="1"/>
          </p:cNvPicPr>
          <p:nvPr/>
        </p:nvPicPr>
        <p:blipFill>
          <a:blip r:embed="rId2">
            <a:lum bright="-24000"/>
          </a:blip>
          <a:srcRect/>
          <a:stretch>
            <a:fillRect/>
          </a:stretch>
        </p:blipFill>
        <p:spPr bwMode="auto">
          <a:xfrm>
            <a:off x="-1600200" y="3657600"/>
            <a:ext cx="1477962" cy="2590800"/>
          </a:xfrm>
          <a:prstGeom prst="rect">
            <a:avLst/>
          </a:prstGeom>
          <a:noFill/>
          <a:ln w="9525">
            <a:noFill/>
            <a:miter lim="800000"/>
            <a:headEnd/>
            <a:tailEnd/>
          </a:ln>
        </p:spPr>
      </p:pic>
      <p:sp>
        <p:nvSpPr>
          <p:cNvPr id="8196" name="TextBox 5"/>
          <p:cNvSpPr txBox="1">
            <a:spLocks noChangeArrowheads="1"/>
          </p:cNvSpPr>
          <p:nvPr/>
        </p:nvSpPr>
        <p:spPr bwMode="auto">
          <a:xfrm>
            <a:off x="990600" y="1295400"/>
            <a:ext cx="7239000" cy="769938"/>
          </a:xfrm>
          <a:prstGeom prst="rect">
            <a:avLst/>
          </a:prstGeom>
          <a:noFill/>
          <a:ln w="9525">
            <a:noFill/>
            <a:miter lim="800000"/>
            <a:headEnd/>
            <a:tailEnd/>
          </a:ln>
        </p:spPr>
        <p:txBody>
          <a:bodyPr>
            <a:spAutoFit/>
          </a:bodyPr>
          <a:lstStyle/>
          <a:p>
            <a:r>
              <a:rPr lang="en-US" sz="4400" b="1" u="sng">
                <a:solidFill>
                  <a:srgbClr val="FF0000"/>
                </a:solidFill>
                <a:latin typeface="Times New Roman" pitchFamily="18" charset="0"/>
                <a:cs typeface="Times New Roman" pitchFamily="18" charset="0"/>
              </a:rPr>
              <a:t>Nghề thủ công truyền thống</a:t>
            </a:r>
          </a:p>
        </p:txBody>
      </p:sp>
      <p:sp>
        <p:nvSpPr>
          <p:cNvPr id="7" name="TextBox 6"/>
          <p:cNvSpPr txBox="1">
            <a:spLocks noChangeArrowheads="1"/>
          </p:cNvSpPr>
          <p:nvPr/>
        </p:nvSpPr>
        <p:spPr bwMode="auto">
          <a:xfrm>
            <a:off x="457200" y="1905000"/>
            <a:ext cx="7696200" cy="2287588"/>
          </a:xfrm>
          <a:prstGeom prst="rect">
            <a:avLst/>
          </a:prstGeom>
          <a:noFill/>
          <a:ln w="9525">
            <a:noFill/>
            <a:miter lim="800000"/>
            <a:headEnd/>
            <a:tailEnd/>
          </a:ln>
        </p:spPr>
        <p:txBody>
          <a:bodyPr>
            <a:spAutoFit/>
          </a:bodyPr>
          <a:lstStyle/>
          <a:p>
            <a:r>
              <a:rPr lang="en-US" sz="4800" b="1">
                <a:solidFill>
                  <a:srgbClr val="0000FF"/>
                </a:solidFill>
                <a:latin typeface="Times New Roman" pitchFamily="18" charset="0"/>
                <a:cs typeface="Times New Roman" pitchFamily="18" charset="0"/>
              </a:rPr>
              <a:t>Dệt ( hàng thổ cẩm), may, thêu, đan lát(gùi, sọt,…), rèn đúc ( rìu, cuốc, xẻng,…). </a:t>
            </a:r>
          </a:p>
        </p:txBody>
      </p:sp>
      <p:sp>
        <p:nvSpPr>
          <p:cNvPr id="8" name="Rectangle 7"/>
          <p:cNvSpPr>
            <a:spLocks noChangeArrowheads="1"/>
          </p:cNvSpPr>
          <p:nvPr/>
        </p:nvSpPr>
        <p:spPr bwMode="auto">
          <a:xfrm>
            <a:off x="533400" y="2286000"/>
            <a:ext cx="8001000" cy="1798638"/>
          </a:xfrm>
          <a:prstGeom prst="rect">
            <a:avLst/>
          </a:prstGeom>
          <a:noFill/>
          <a:ln w="9525">
            <a:noFill/>
            <a:miter lim="800000"/>
            <a:headEnd/>
            <a:tailEnd/>
          </a:ln>
        </p:spPr>
        <p:txBody>
          <a:bodyPr>
            <a:spAutoFit/>
          </a:bodyPr>
          <a:lstStyle/>
          <a:p>
            <a:r>
              <a:rPr lang="en-US" sz="3200">
                <a:solidFill>
                  <a:srgbClr val="CC00CC"/>
                </a:solidFill>
              </a:rPr>
              <a:t>Kể tên một số nghề thủ công và sản phẩm thủ công nổi tiếng của người dân ở Hoàng Liên Sơn.</a:t>
            </a:r>
            <a:r>
              <a:rPr lang="en-US" sz="4800">
                <a:solidFill>
                  <a:srgbClr val="CC00CC"/>
                </a:solidFill>
              </a:rPr>
              <a:t> </a:t>
            </a:r>
          </a:p>
        </p:txBody>
      </p:sp>
      <p:sp>
        <p:nvSpPr>
          <p:cNvPr id="8200" name="Rectangle 2"/>
          <p:cNvSpPr>
            <a:spLocks noChangeArrowheads="1"/>
          </p:cNvSpPr>
          <p:nvPr/>
        </p:nvSpPr>
        <p:spPr bwMode="auto">
          <a:xfrm>
            <a:off x="533400" y="3048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0" fill="hold" grpId="1"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p:txBody>
          <a:bodyPr/>
          <a:lstStyle/>
          <a:p>
            <a:pPr eaLnBrk="1" hangingPunct="1">
              <a:spcBef>
                <a:spcPct val="0"/>
              </a:spcBef>
              <a:buFontTx/>
              <a:buNone/>
            </a:pPr>
            <a:r>
              <a:rPr lang="en-US" b="1" smtClean="0">
                <a:solidFill>
                  <a:srgbClr val="CC00CC"/>
                </a:solidFill>
              </a:rPr>
              <a:t>Câu 2. - Hàng thổ cẩm được dùng để làm gì ?</a:t>
            </a:r>
          </a:p>
          <a:p>
            <a:endParaRPr lang="en-US" smtClean="0"/>
          </a:p>
        </p:txBody>
      </p:sp>
      <p:sp>
        <p:nvSpPr>
          <p:cNvPr id="36869" name="Rectangle 5"/>
          <p:cNvSpPr>
            <a:spLocks noChangeArrowheads="1"/>
          </p:cNvSpPr>
          <p:nvPr/>
        </p:nvSpPr>
        <p:spPr bwMode="auto">
          <a:xfrm>
            <a:off x="533400" y="2819400"/>
            <a:ext cx="8229600" cy="946150"/>
          </a:xfrm>
          <a:prstGeom prst="rect">
            <a:avLst/>
          </a:prstGeom>
          <a:noFill/>
          <a:ln w="9525">
            <a:noFill/>
            <a:miter lim="800000"/>
            <a:headEnd/>
            <a:tailEnd/>
          </a:ln>
          <a:effectLst/>
        </p:spPr>
        <p:txBody>
          <a:bodyPr>
            <a:spAutoFit/>
          </a:bodyPr>
          <a:lstStyle/>
          <a:p>
            <a:r>
              <a:rPr lang="en-US" sz="2800" b="1">
                <a:solidFill>
                  <a:srgbClr val="0000FF"/>
                </a:solidFill>
              </a:rPr>
              <a:t>  -  Hàng thổ cẩm được dùng để làm thảm, khăn, mũ, túi,…</a:t>
            </a:r>
          </a:p>
        </p:txBody>
      </p:sp>
      <p:sp>
        <p:nvSpPr>
          <p:cNvPr id="36870" name="Text Box 6"/>
          <p:cNvSpPr txBox="1">
            <a:spLocks noChangeArrowheads="1"/>
          </p:cNvSpPr>
          <p:nvPr/>
        </p:nvSpPr>
        <p:spPr bwMode="auto">
          <a:xfrm>
            <a:off x="914400" y="4648200"/>
            <a:ext cx="67818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rPr>
              <a:t>- Hàng thổ cẩm có màu sắc sặc sỡ.</a:t>
            </a:r>
          </a:p>
        </p:txBody>
      </p:sp>
      <p:sp>
        <p:nvSpPr>
          <p:cNvPr id="36871" name="Rectangle 7"/>
          <p:cNvSpPr>
            <a:spLocks noChangeArrowheads="1"/>
          </p:cNvSpPr>
          <p:nvPr/>
        </p:nvSpPr>
        <p:spPr bwMode="auto">
          <a:xfrm>
            <a:off x="990600" y="4038600"/>
            <a:ext cx="4718050" cy="366713"/>
          </a:xfrm>
          <a:prstGeom prst="rect">
            <a:avLst/>
          </a:prstGeom>
          <a:noFill/>
          <a:ln w="9525">
            <a:noFill/>
            <a:miter lim="800000"/>
            <a:headEnd/>
            <a:tailEnd/>
          </a:ln>
          <a:effectLst/>
        </p:spPr>
        <p:txBody>
          <a:bodyPr wrap="none">
            <a:spAutoFit/>
          </a:bodyPr>
          <a:lstStyle/>
          <a:p>
            <a:r>
              <a:rPr lang="en-US" b="1">
                <a:solidFill>
                  <a:srgbClr val="CC00CC"/>
                </a:solidFill>
              </a:rPr>
              <a:t>-  Nhận xét về màu sắc của hàng thổ cẩm.</a:t>
            </a:r>
          </a:p>
        </p:txBody>
      </p:sp>
      <p:sp>
        <p:nvSpPr>
          <p:cNvPr id="36872" name="TextBox 2"/>
          <p:cNvSpPr txBox="1">
            <a:spLocks noGrp="1" noChangeArrowheads="1"/>
          </p:cNvSpPr>
          <p:nvPr>
            <p:ph type="title"/>
          </p:nvPr>
        </p:nvSpPr>
        <p:spPr>
          <a:ln/>
        </p:spPr>
        <p:txBody>
          <a:bodyPr/>
          <a:lstStyle/>
          <a:p>
            <a:pPr eaLnBrk="1" hangingPunct="1"/>
            <a:r>
              <a:rPr lang="en-US" sz="2000" u="sng" dirty="0" smtClean="0"/>
              <a:t/>
            </a:r>
            <a:br>
              <a:rPr lang="en-US" sz="2000" u="sng" dirty="0" smtClean="0"/>
            </a:br>
            <a:r>
              <a:rPr lang="en-US" sz="2000" dirty="0" smtClean="0">
                <a:solidFill>
                  <a:srgbClr val="FF0000"/>
                </a:solidFill>
              </a:rPr>
              <a:t>HOẠT ĐỘNG SẢN XUẤT CỦA NGƯỜI DÂN Ở HOÀNG LIÊN SƠN</a:t>
            </a:r>
            <a:r>
              <a:rPr lang="en-US"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diamond(in)">
                                      <p:cBhvr>
                                        <p:cTn id="12" dur="2000"/>
                                        <p:tgtEl>
                                          <p:spTgt spid="3687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70"/>
                                        </p:tgtEl>
                                        <p:attrNameLst>
                                          <p:attrName>style.visibility</p:attrName>
                                        </p:attrNameLst>
                                      </p:cBhvr>
                                      <p:to>
                                        <p:strVal val="visible"/>
                                      </p:to>
                                    </p:set>
                                    <p:animEffect transition="in" filter="checkerboard(across)">
                                      <p:cBhvr>
                                        <p:cTn id="1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1066800"/>
            <a:ext cx="3352800" cy="366713"/>
          </a:xfrm>
          <a:prstGeom prst="rect">
            <a:avLst/>
          </a:prstGeom>
          <a:noFill/>
          <a:ln w="9525">
            <a:noFill/>
            <a:miter lim="800000"/>
            <a:headEnd/>
            <a:tailEnd/>
          </a:ln>
          <a:effectLst/>
        </p:spPr>
        <p:txBody>
          <a:bodyPr>
            <a:spAutoFit/>
          </a:bodyPr>
          <a:lstStyle/>
          <a:p>
            <a:pPr>
              <a:spcBef>
                <a:spcPct val="50000"/>
              </a:spcBef>
            </a:pPr>
            <a:endParaRPr lang="en-US"/>
          </a:p>
        </p:txBody>
      </p:sp>
      <p:grpSp>
        <p:nvGrpSpPr>
          <p:cNvPr id="49155" name="Group 3"/>
          <p:cNvGrpSpPr>
            <a:grpSpLocks/>
          </p:cNvGrpSpPr>
          <p:nvPr/>
        </p:nvGrpSpPr>
        <p:grpSpPr bwMode="auto">
          <a:xfrm>
            <a:off x="0" y="1981200"/>
            <a:ext cx="9144000" cy="4648200"/>
            <a:chOff x="768" y="1008"/>
            <a:chExt cx="4128" cy="1728"/>
          </a:xfrm>
        </p:grpSpPr>
        <p:pic>
          <p:nvPicPr>
            <p:cNvPr id="49156" name="Picture 4" descr="PHOTO156"/>
            <p:cNvPicPr>
              <a:picLocks noChangeAspect="1" noChangeArrowheads="1"/>
            </p:cNvPicPr>
            <p:nvPr/>
          </p:nvPicPr>
          <p:blipFill>
            <a:blip r:embed="rId2"/>
            <a:srcRect l="7047" t="8316" r="53018" b="13316"/>
            <a:stretch>
              <a:fillRect/>
            </a:stretch>
          </p:blipFill>
          <p:spPr bwMode="auto">
            <a:xfrm>
              <a:off x="768" y="1008"/>
              <a:ext cx="2304" cy="1728"/>
            </a:xfrm>
            <a:prstGeom prst="rect">
              <a:avLst/>
            </a:prstGeom>
            <a:noFill/>
            <a:ln>
              <a:noFill/>
            </a:ln>
          </p:spPr>
        </p:pic>
        <p:pic>
          <p:nvPicPr>
            <p:cNvPr id="49157" name="Picture 5" descr="PHOTO156"/>
            <p:cNvPicPr>
              <a:picLocks noChangeAspect="1" noChangeArrowheads="1"/>
            </p:cNvPicPr>
            <p:nvPr/>
          </p:nvPicPr>
          <p:blipFill>
            <a:blip r:embed="rId2"/>
            <a:srcRect l="50000" t="1785" r="9804" b="23215"/>
            <a:stretch>
              <a:fillRect/>
            </a:stretch>
          </p:blipFill>
          <p:spPr bwMode="auto">
            <a:xfrm>
              <a:off x="3024" y="1008"/>
              <a:ext cx="1872" cy="1632"/>
            </a:xfrm>
            <a:prstGeom prst="rect">
              <a:avLst/>
            </a:prstGeom>
            <a:noFill/>
          </p:spPr>
        </p:pic>
      </p:grpSp>
      <p:sp>
        <p:nvSpPr>
          <p:cNvPr id="49160" name="Text Box 8"/>
          <p:cNvSpPr txBox="1">
            <a:spLocks noChangeArrowheads="1"/>
          </p:cNvSpPr>
          <p:nvPr/>
        </p:nvSpPr>
        <p:spPr bwMode="auto">
          <a:xfrm>
            <a:off x="228600" y="685800"/>
            <a:ext cx="8686800" cy="885825"/>
          </a:xfrm>
          <a:prstGeom prst="rect">
            <a:avLst/>
          </a:prstGeom>
          <a:noFill/>
          <a:ln w="9525">
            <a:noFill/>
            <a:miter lim="800000"/>
            <a:headEnd/>
            <a:tailEnd/>
          </a:ln>
          <a:effectLst/>
        </p:spPr>
        <p:txBody>
          <a:bodyPr>
            <a:spAutoFit/>
          </a:bodyPr>
          <a:lstStyle/>
          <a:p>
            <a:r>
              <a:rPr lang="en-US" sz="2600" b="1">
                <a:solidFill>
                  <a:srgbClr val="FF0066"/>
                </a:solidFill>
                <a:latin typeface="Times New Roman" pitchFamily="18" charset="0"/>
              </a:rPr>
              <a:t>Hoạt động sản xuất của người dân ở HOÀNG LIÊN SƠN</a:t>
            </a:r>
          </a:p>
          <a:p>
            <a:r>
              <a:rPr lang="en-US" sz="2600" b="1">
                <a:solidFill>
                  <a:srgbClr val="FF0066"/>
                </a:solidFill>
                <a:latin typeface="Times New Roman" pitchFamily="18" charset="0"/>
              </a:rPr>
              <a:t> </a:t>
            </a:r>
          </a:p>
        </p:txBody>
      </p:sp>
      <p:sp>
        <p:nvSpPr>
          <p:cNvPr id="49161" name="Text Box 9"/>
          <p:cNvSpPr txBox="1">
            <a:spLocks noChangeArrowheads="1"/>
          </p:cNvSpPr>
          <p:nvPr/>
        </p:nvSpPr>
        <p:spPr bwMode="auto">
          <a:xfrm>
            <a:off x="76200" y="1447800"/>
            <a:ext cx="6705600" cy="457200"/>
          </a:xfrm>
          <a:prstGeom prst="rect">
            <a:avLst/>
          </a:prstGeom>
          <a:noFill/>
          <a:ln w="9525">
            <a:noFill/>
            <a:miter lim="800000"/>
            <a:headEnd/>
            <a:tailEnd/>
          </a:ln>
          <a:effectLst/>
        </p:spPr>
        <p:txBody>
          <a:bodyPr>
            <a:spAutoFit/>
          </a:bodyPr>
          <a:lstStyle/>
          <a:p>
            <a:pPr>
              <a:spcBef>
                <a:spcPct val="50000"/>
              </a:spcBef>
            </a:pPr>
            <a:r>
              <a:rPr lang="en-US" sz="2400" b="1">
                <a:solidFill>
                  <a:schemeClr val="accent2"/>
                </a:solidFill>
                <a:latin typeface="Times New Roman" pitchFamily="18" charset="0"/>
              </a:rPr>
              <a:t>2. Nghề thủ công truyền thống.</a:t>
            </a:r>
          </a:p>
        </p:txBody>
      </p:sp>
      <p:sp>
        <p:nvSpPr>
          <p:cNvPr id="49162" name="Text Box 10"/>
          <p:cNvSpPr txBox="1">
            <a:spLocks noChangeArrowheads="1"/>
          </p:cNvSpPr>
          <p:nvPr/>
        </p:nvSpPr>
        <p:spPr bwMode="auto">
          <a:xfrm>
            <a:off x="1524000" y="6035675"/>
            <a:ext cx="6629400" cy="822325"/>
          </a:xfrm>
          <a:prstGeom prst="rect">
            <a:avLst/>
          </a:prstGeom>
          <a:noFill/>
          <a:ln w="9525">
            <a:noFill/>
            <a:miter lim="800000"/>
            <a:headEnd/>
            <a:tailEnd/>
          </a:ln>
          <a:effectLst/>
        </p:spPr>
        <p:txBody>
          <a:bodyPr>
            <a:spAutoFit/>
          </a:bodyPr>
          <a:lstStyle/>
          <a:p>
            <a:pPr>
              <a:spcBef>
                <a:spcPct val="50000"/>
              </a:spcBef>
            </a:pPr>
            <a:r>
              <a:rPr lang="en-US" sz="2400" b="1" i="1">
                <a:latin typeface="VNI-Times" pitchFamily="2" charset="0"/>
              </a:rPr>
              <a:t>Hình 2</a:t>
            </a:r>
            <a:r>
              <a:rPr lang="en-US" sz="2400" i="1">
                <a:latin typeface="VNI-Times" pitchFamily="2" charset="0"/>
              </a:rPr>
              <a:t>.</a:t>
            </a:r>
            <a:r>
              <a:rPr lang="en-US" sz="2400">
                <a:latin typeface="VNI-Times" pitchFamily="2" charset="0"/>
              </a:rPr>
              <a:t> </a:t>
            </a:r>
            <a:r>
              <a:rPr lang="en-US" sz="2400" i="1">
                <a:latin typeface="VNI-Times" pitchFamily="2" charset="0"/>
              </a:rPr>
              <a:t>Moät soá maët haøng thuû coâng truyeàn thoáng ôû Hoaøng Lieân Sôn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OINSET2"/>
          <p:cNvPicPr>
            <a:picLocks noChangeAspect="1" noChangeArrowheads="1"/>
          </p:cNvPicPr>
          <p:nvPr/>
        </p:nvPicPr>
        <p:blipFill>
          <a:blip r:embed="rId2"/>
          <a:srcRect/>
          <a:stretch>
            <a:fillRect/>
          </a:stretch>
        </p:blipFill>
        <p:spPr bwMode="auto">
          <a:xfrm rot="-5400000">
            <a:off x="-88900" y="4635500"/>
            <a:ext cx="2311400" cy="2133600"/>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304800" y="1600200"/>
            <a:ext cx="3695700" cy="2438400"/>
          </a:xfrm>
          <a:prstGeom prst="rect">
            <a:avLst/>
          </a:prstGeom>
          <a:noFill/>
          <a:ln w="9525">
            <a:noFill/>
            <a:miter lim="800000"/>
            <a:headEnd/>
            <a:tailEnd/>
          </a:ln>
        </p:spPr>
      </p:pic>
      <p:pic>
        <p:nvPicPr>
          <p:cNvPr id="5" name="Picture 4"/>
          <p:cNvPicPr>
            <a:picLocks noChangeAspect="1" noChangeArrowheads="1"/>
          </p:cNvPicPr>
          <p:nvPr/>
        </p:nvPicPr>
        <p:blipFill>
          <a:blip r:embed="rId4"/>
          <a:srcRect/>
          <a:stretch>
            <a:fillRect/>
          </a:stretch>
        </p:blipFill>
        <p:spPr bwMode="auto">
          <a:xfrm>
            <a:off x="4191000" y="1600200"/>
            <a:ext cx="4267200" cy="2362200"/>
          </a:xfrm>
          <a:prstGeom prst="rect">
            <a:avLst/>
          </a:prstGeom>
          <a:noFill/>
          <a:ln w="9525">
            <a:noFill/>
            <a:miter lim="800000"/>
            <a:headEnd/>
            <a:tailEnd/>
          </a:ln>
        </p:spPr>
      </p:pic>
      <p:pic>
        <p:nvPicPr>
          <p:cNvPr id="6" name="Picture 5"/>
          <p:cNvPicPr>
            <a:picLocks noChangeAspect="1" noChangeArrowheads="1"/>
          </p:cNvPicPr>
          <p:nvPr/>
        </p:nvPicPr>
        <p:blipFill>
          <a:blip r:embed="rId5"/>
          <a:srcRect/>
          <a:stretch>
            <a:fillRect/>
          </a:stretch>
        </p:blipFill>
        <p:spPr bwMode="auto">
          <a:xfrm>
            <a:off x="304800" y="4191000"/>
            <a:ext cx="3886200" cy="2438400"/>
          </a:xfrm>
          <a:prstGeom prst="rect">
            <a:avLst/>
          </a:prstGeom>
          <a:noFill/>
          <a:ln w="9525">
            <a:noFill/>
            <a:miter lim="800000"/>
            <a:headEnd/>
            <a:tailEnd/>
          </a:ln>
        </p:spPr>
      </p:pic>
      <p:pic>
        <p:nvPicPr>
          <p:cNvPr id="7" name="Picture 6"/>
          <p:cNvPicPr>
            <a:picLocks noChangeAspect="1" noChangeArrowheads="1"/>
          </p:cNvPicPr>
          <p:nvPr/>
        </p:nvPicPr>
        <p:blipFill>
          <a:blip r:embed="rId6"/>
          <a:srcRect/>
          <a:stretch>
            <a:fillRect/>
          </a:stretch>
        </p:blipFill>
        <p:spPr bwMode="auto">
          <a:xfrm>
            <a:off x="4419600" y="4191000"/>
            <a:ext cx="4114800" cy="2362200"/>
          </a:xfrm>
          <a:prstGeom prst="rect">
            <a:avLst/>
          </a:prstGeom>
          <a:noFill/>
          <a:ln w="9525">
            <a:noFill/>
            <a:miter lim="800000"/>
            <a:headEnd/>
            <a:tailEnd/>
          </a:ln>
        </p:spPr>
      </p:pic>
      <p:sp>
        <p:nvSpPr>
          <p:cNvPr id="9226" name="Rectangle 2"/>
          <p:cNvSpPr>
            <a:spLocks noChangeArrowheads="1"/>
          </p:cNvSpPr>
          <p:nvPr/>
        </p:nvSpPr>
        <p:spPr bwMode="auto">
          <a:xfrm>
            <a:off x="533400" y="3048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ình 6"/>
          <p:cNvPicPr>
            <a:picLocks noChangeAspect="1" noChangeArrowheads="1"/>
          </p:cNvPicPr>
          <p:nvPr/>
        </p:nvPicPr>
        <p:blipFill>
          <a:blip r:embed="rId2"/>
          <a:srcRect/>
          <a:stretch>
            <a:fillRect/>
          </a:stretch>
        </p:blipFill>
        <p:spPr bwMode="auto">
          <a:xfrm>
            <a:off x="0" y="1447800"/>
            <a:ext cx="9144000" cy="5410200"/>
          </a:xfrm>
          <a:prstGeom prst="rect">
            <a:avLst/>
          </a:prstGeom>
          <a:noFill/>
        </p:spPr>
      </p:pic>
      <p:sp>
        <p:nvSpPr>
          <p:cNvPr id="47107" name="Rectangle 2"/>
          <p:cNvSpPr>
            <a:spLocks noChangeArrowheads="1"/>
          </p:cNvSpPr>
          <p:nvPr/>
        </p:nvSpPr>
        <p:spPr bwMode="auto">
          <a:xfrm>
            <a:off x="533400" y="3048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ình 9"/>
          <p:cNvPicPr>
            <a:picLocks noChangeAspect="1" noChangeArrowheads="1"/>
          </p:cNvPicPr>
          <p:nvPr/>
        </p:nvPicPr>
        <p:blipFill>
          <a:blip r:embed="rId2"/>
          <a:srcRect/>
          <a:stretch>
            <a:fillRect/>
          </a:stretch>
        </p:blipFill>
        <p:spPr bwMode="auto">
          <a:xfrm>
            <a:off x="0" y="1447800"/>
            <a:ext cx="9144000" cy="5410200"/>
          </a:xfrm>
          <a:prstGeom prst="rect">
            <a:avLst/>
          </a:prstGeom>
          <a:noFill/>
        </p:spPr>
      </p:pic>
      <p:sp>
        <p:nvSpPr>
          <p:cNvPr id="46083" name="Rectangle 2"/>
          <p:cNvSpPr>
            <a:spLocks noChangeArrowheads="1"/>
          </p:cNvSpPr>
          <p:nvPr/>
        </p:nvSpPr>
        <p:spPr bwMode="auto">
          <a:xfrm>
            <a:off x="533400" y="3048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Grp="1" noChangeArrowheads="1"/>
          </p:cNvSpPr>
          <p:nvPr>
            <p:ph type="body" idx="1"/>
          </p:nvPr>
        </p:nvSpPr>
        <p:spPr>
          <a:noFill/>
          <a:ln/>
        </p:spPr>
        <p:txBody>
          <a:bodyPr/>
          <a:lstStyle/>
          <a:p>
            <a:pPr>
              <a:spcBef>
                <a:spcPct val="50000"/>
              </a:spcBef>
              <a:buFontTx/>
              <a:buNone/>
            </a:pPr>
            <a:r>
              <a:rPr lang="en-US" smtClean="0">
                <a:solidFill>
                  <a:srgbClr val="0000FF"/>
                </a:solidFill>
              </a:rPr>
              <a:t>  		  </a:t>
            </a:r>
            <a:r>
              <a:rPr lang="en-US" b="1" smtClean="0">
                <a:solidFill>
                  <a:srgbClr val="0000FF"/>
                </a:solidFill>
              </a:rPr>
              <a:t>Người dân Hoàng Liên sơn làm những nghề thủ công như : dệt, may, thêu. đan lát, rèn đúc... Tạo nên nhiều sản phẩm đẹp và có giá trị.</a:t>
            </a:r>
            <a:r>
              <a:rPr lang="en-US" smtClean="0">
                <a:solidFill>
                  <a:srgbClr val="0000FF"/>
                </a:solidFill>
              </a:rPr>
              <a:t> </a:t>
            </a:r>
          </a:p>
        </p:txBody>
      </p:sp>
      <p:sp>
        <p:nvSpPr>
          <p:cNvPr id="38917" name="TextBox 2"/>
          <p:cNvSpPr txBox="1">
            <a:spLocks noGrp="1" noChangeArrowheads="1"/>
          </p:cNvSpPr>
          <p:nvPr>
            <p:ph type="title"/>
          </p:nvPr>
        </p:nvSpPr>
        <p:spPr>
          <a:xfrm>
            <a:off x="457200" y="304800"/>
            <a:ext cx="8229600" cy="1143000"/>
          </a:xfrm>
          <a:ln/>
        </p:spPr>
        <p:txBody>
          <a:bodyPr/>
          <a:lstStyle/>
          <a:p>
            <a:pPr eaLnBrk="1" hangingPunct="1"/>
            <a:r>
              <a:rPr lang="en-US" sz="2000" smtClean="0"/>
              <a:t>Thứ sáu ngày 4  tháng  10  năm 2013</a:t>
            </a:r>
            <a:br>
              <a:rPr lang="en-US" sz="2000" smtClean="0"/>
            </a:br>
            <a:r>
              <a:rPr lang="en-US" sz="2000" u="sng" smtClean="0"/>
              <a:t>Địa lí</a:t>
            </a:r>
            <a:br>
              <a:rPr lang="en-US" sz="2000" u="sng" smtClean="0"/>
            </a:br>
            <a:r>
              <a:rPr lang="en-US" sz="2000" smtClean="0">
                <a:solidFill>
                  <a:srgbClr val="FF0000"/>
                </a:solidFill>
              </a:rPr>
              <a:t>HOẠT ĐỘNG SẢN XUẤT CỦA NGƯỜI DÂN Ở HOÀNG LIÊN SƠN</a:t>
            </a:r>
            <a:r>
              <a:rPr lang="en-US" sz="20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8916"/>
                                        </p:tgtEl>
                                        <p:attrNameLst>
                                          <p:attrName>style.visibility</p:attrName>
                                        </p:attrNameLst>
                                      </p:cBhvr>
                                      <p:to>
                                        <p:strVal val="visible"/>
                                      </p:to>
                                    </p:set>
                                    <p:anim calcmode="discrete" valueType="clr">
                                      <p:cBhvr override="childStyle">
                                        <p:cTn id="7" dur="80"/>
                                        <p:tgtEl>
                                          <p:spTgt spid="389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8916"/>
                                        </p:tgtEl>
                                        <p:attrNameLst>
                                          <p:attrName>fillcolor</p:attrName>
                                        </p:attrNameLst>
                                      </p:cBhvr>
                                      <p:tavLst>
                                        <p:tav tm="0">
                                          <p:val>
                                            <p:clrVal>
                                              <a:schemeClr val="accent2"/>
                                            </p:clrVal>
                                          </p:val>
                                        </p:tav>
                                        <p:tav tm="50000">
                                          <p:val>
                                            <p:clrVal>
                                              <a:schemeClr val="hlink"/>
                                            </p:clrVal>
                                          </p:val>
                                        </p:tav>
                                      </p:tavLst>
                                    </p:anim>
                                    <p:set>
                                      <p:cBhvr>
                                        <p:cTn id="9" dur="80"/>
                                        <p:tgtEl>
                                          <p:spTgt spid="389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j0233018"/>
          <p:cNvPicPr>
            <a:picLocks noGrp="1" noChangeAspect="1" noChangeArrowheads="1"/>
          </p:cNvPicPr>
          <p:nvPr>
            <p:ph type="title"/>
          </p:nvPr>
        </p:nvPicPr>
        <p:blipFill>
          <a:blip r:embed="rId2"/>
          <a:srcRect/>
          <a:stretch>
            <a:fillRect/>
          </a:stretch>
        </p:blipFill>
        <p:spPr>
          <a:xfrm>
            <a:off x="2286000" y="3048000"/>
            <a:ext cx="5486400" cy="3505200"/>
          </a:xfrm>
          <a:solidFill>
            <a:srgbClr val="CCFFFF"/>
          </a:solidFill>
          <a:ln/>
        </p:spPr>
      </p:pic>
      <p:sp>
        <p:nvSpPr>
          <p:cNvPr id="39939" name="Text Box 3"/>
          <p:cNvSpPr txBox="1">
            <a:spLocks noChangeArrowheads="1"/>
          </p:cNvSpPr>
          <p:nvPr/>
        </p:nvSpPr>
        <p:spPr bwMode="auto">
          <a:xfrm>
            <a:off x="838200" y="1905000"/>
            <a:ext cx="4572000" cy="396875"/>
          </a:xfrm>
          <a:prstGeom prst="rect">
            <a:avLst/>
          </a:prstGeom>
          <a:noFill/>
          <a:ln w="9525">
            <a:noFill/>
            <a:miter lim="800000"/>
            <a:headEnd/>
            <a:tailEnd/>
          </a:ln>
          <a:effectLst/>
        </p:spPr>
        <p:txBody>
          <a:bodyPr>
            <a:spAutoFit/>
          </a:bodyPr>
          <a:lstStyle/>
          <a:p>
            <a:pPr>
              <a:spcBef>
                <a:spcPct val="50000"/>
              </a:spcBef>
            </a:pPr>
            <a:r>
              <a:rPr lang="en-US" sz="2000">
                <a:solidFill>
                  <a:srgbClr val="FF0000"/>
                </a:solidFill>
                <a:latin typeface="Times New Roman" pitchFamily="18" charset="0"/>
                <a:cs typeface="Arial" charset="0"/>
              </a:rPr>
              <a:t>3/ </a:t>
            </a:r>
            <a:r>
              <a:rPr lang="en-US" sz="2000" b="1">
                <a:solidFill>
                  <a:srgbClr val="FF0000"/>
                </a:solidFill>
                <a:latin typeface="Times New Roman" pitchFamily="18" charset="0"/>
                <a:cs typeface="Arial" charset="0"/>
              </a:rPr>
              <a:t>Khai thác khoáng sản</a:t>
            </a:r>
            <a:endParaRPr lang="vi-VN" sz="2000" b="1">
              <a:solidFill>
                <a:srgbClr val="FF0000"/>
              </a:solidFill>
              <a:latin typeface="Times New Roman" pitchFamily="18" charset="0"/>
              <a:cs typeface="Arial" charset="0"/>
            </a:endParaRPr>
          </a:p>
        </p:txBody>
      </p:sp>
      <p:sp>
        <p:nvSpPr>
          <p:cNvPr id="39940" name="Text Box 4"/>
          <p:cNvSpPr txBox="1">
            <a:spLocks noChangeArrowheads="1"/>
          </p:cNvSpPr>
          <p:nvPr/>
        </p:nvSpPr>
        <p:spPr bwMode="auto">
          <a:xfrm>
            <a:off x="3657600" y="2554288"/>
            <a:ext cx="3200400" cy="366712"/>
          </a:xfrm>
          <a:prstGeom prst="rect">
            <a:avLst/>
          </a:prstGeom>
          <a:noFill/>
          <a:ln w="9525">
            <a:noFill/>
            <a:miter lim="800000"/>
            <a:headEnd/>
            <a:tailEnd/>
          </a:ln>
          <a:effectLst/>
        </p:spPr>
        <p:txBody>
          <a:bodyPr>
            <a:spAutoFit/>
          </a:bodyPr>
          <a:lstStyle/>
          <a:p>
            <a:pPr>
              <a:spcBef>
                <a:spcPct val="50000"/>
              </a:spcBef>
            </a:pPr>
            <a:r>
              <a:rPr lang="vi-VN" b="1">
                <a:cs typeface="Arial" charset="0"/>
              </a:rPr>
              <a:t>Thảo luận nhóm 4 ( 3 phút)</a:t>
            </a:r>
          </a:p>
        </p:txBody>
      </p:sp>
      <p:sp>
        <p:nvSpPr>
          <p:cNvPr id="39944" name="Rectangle 2"/>
          <p:cNvSpPr>
            <a:spLocks noChangeArrowheads="1"/>
          </p:cNvSpPr>
          <p:nvPr/>
        </p:nvSpPr>
        <p:spPr bwMode="auto">
          <a:xfrm>
            <a:off x="533400" y="0"/>
            <a:ext cx="8001000" cy="1552575"/>
          </a:xfrm>
          <a:prstGeom prst="rect">
            <a:avLst/>
          </a:prstGeom>
          <a:noFill/>
          <a:ln w="9525">
            <a:noFill/>
            <a:miter lim="800000"/>
            <a:headEnd/>
            <a:tailEnd/>
          </a:ln>
        </p:spPr>
        <p:txBody>
          <a:bodyPr>
            <a:spAutoFit/>
          </a:bodyPr>
          <a:lstStyle/>
          <a:p>
            <a:pPr algn="ctr"/>
            <a:r>
              <a:rPr lang="en-US" sz="2400">
                <a:solidFill>
                  <a:srgbClr val="0000FF"/>
                </a:solidFill>
                <a:latin typeface="Times New Roman" pitchFamily="18" charset="0"/>
                <a:cs typeface="Times New Roman" pitchFamily="18" charset="0"/>
              </a:rPr>
              <a:t>Thứ sáu  ngày  4 tháng  10  năm 2013</a:t>
            </a:r>
          </a:p>
          <a:p>
            <a:pPr algn="ctr"/>
            <a:r>
              <a:rPr lang="en-US" sz="2400" u="sng">
                <a:solidFill>
                  <a:srgbClr val="0000FF"/>
                </a:solidFill>
                <a:latin typeface="Times New Roman" pitchFamily="18" charset="0"/>
                <a:cs typeface="Times New Roman" pitchFamily="18" charset="0"/>
              </a:rPr>
              <a:t>Địa lí</a:t>
            </a:r>
          </a:p>
          <a:p>
            <a:pPr algn="ctr"/>
            <a:r>
              <a:rPr lang="en-US" sz="2400">
                <a:solidFill>
                  <a:srgbClr val="FF0066"/>
                </a:solidFill>
                <a:latin typeface="Times New Roman" pitchFamily="18" charset="0"/>
                <a:cs typeface="Times New Roman" pitchFamily="18" charset="0"/>
              </a:rPr>
              <a:t>    HOẠT ĐỘNG SẢN XUẤT CỦA NGƯỜI DÂN Ở</a:t>
            </a:r>
          </a:p>
          <a:p>
            <a:pPr algn="ctr"/>
            <a:r>
              <a:rPr lang="en-US" sz="2400">
                <a:solidFill>
                  <a:srgbClr val="FF0066"/>
                </a:solidFill>
                <a:latin typeface="Times New Roman" pitchFamily="18" charset="0"/>
                <a:cs typeface="Times New Roman" pitchFamily="18" charset="0"/>
              </a:rPr>
              <a:t> HOÀNG LIÊN SƠN </a:t>
            </a:r>
            <a:endParaRPr lang="en-US"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0" y="152400"/>
            <a:ext cx="9144000" cy="6705600"/>
          </a:xfrm>
        </p:spPr>
        <p:txBody>
          <a:bodyPr/>
          <a:lstStyle/>
          <a:p>
            <a:endParaRPr lang="en-US" smtClean="0"/>
          </a:p>
        </p:txBody>
      </p:sp>
      <p:pic>
        <p:nvPicPr>
          <p:cNvPr id="52227" name="Picture 3" descr="bienhoangso2"/>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bg1"/>
          </a:solidFill>
        </p:spPr>
      </p:pic>
      <p:pic>
        <p:nvPicPr>
          <p:cNvPr id="52228" name="Picture 7" descr="Gobal"/>
          <p:cNvPicPr>
            <a:picLocks noChangeAspect="1" noChangeArrowheads="1" noCrop="1"/>
          </p:cNvPicPr>
          <p:nvPr/>
        </p:nvPicPr>
        <p:blipFill>
          <a:blip r:embed="rId3"/>
          <a:srcRect/>
          <a:stretch>
            <a:fillRect/>
          </a:stretch>
        </p:blipFill>
        <p:spPr bwMode="auto">
          <a:xfrm>
            <a:off x="7010400" y="381000"/>
            <a:ext cx="1414463" cy="1371600"/>
          </a:xfrm>
          <a:prstGeom prst="rect">
            <a:avLst/>
          </a:prstGeom>
          <a:noFill/>
          <a:ln w="9525">
            <a:noFill/>
            <a:miter lim="800000"/>
            <a:headEnd/>
            <a:tailEnd/>
          </a:ln>
        </p:spPr>
      </p:pic>
      <p:sp>
        <p:nvSpPr>
          <p:cNvPr id="52230" name="Text Box 6"/>
          <p:cNvSpPr txBox="1">
            <a:spLocks noChangeArrowheads="1"/>
          </p:cNvSpPr>
          <p:nvPr/>
        </p:nvSpPr>
        <p:spPr bwMode="auto">
          <a:xfrm>
            <a:off x="3505200" y="914400"/>
            <a:ext cx="1317797" cy="461665"/>
          </a:xfrm>
          <a:prstGeom prst="rect">
            <a:avLst/>
          </a:prstGeom>
          <a:solidFill>
            <a:srgbClr val="8FFA8A"/>
          </a:solidFill>
          <a:ln w="9525">
            <a:noFill/>
            <a:miter lim="800000"/>
            <a:headEnd/>
            <a:tailEnd/>
          </a:ln>
          <a:effectLst/>
        </p:spPr>
        <p:txBody>
          <a:bodyPr wrap="none">
            <a:spAutoFit/>
          </a:bodyPr>
          <a:lstStyle/>
          <a:p>
            <a:pPr eaLnBrk="0" hangingPunct="0"/>
            <a:r>
              <a:rPr lang="en-US" sz="2400" b="1" dirty="0">
                <a:solidFill>
                  <a:srgbClr val="320F95"/>
                </a:solidFill>
              </a:rPr>
              <a:t>ĐỊA LÍ </a:t>
            </a:r>
            <a:r>
              <a:rPr lang="en-US" sz="2400" b="1" dirty="0" smtClean="0">
                <a:solidFill>
                  <a:srgbClr val="320F95"/>
                </a:solidFill>
              </a:rPr>
              <a:t>4</a:t>
            </a:r>
            <a:endParaRPr lang="en-US" sz="2400" b="1" dirty="0">
              <a:solidFill>
                <a:srgbClr val="320F95"/>
              </a:solidFill>
            </a:endParaRPr>
          </a:p>
        </p:txBody>
      </p:sp>
      <p:sp>
        <p:nvSpPr>
          <p:cNvPr id="52231" name="Text Box 7"/>
          <p:cNvSpPr txBox="1">
            <a:spLocks noChangeArrowheads="1"/>
          </p:cNvSpPr>
          <p:nvPr/>
        </p:nvSpPr>
        <p:spPr bwMode="auto">
          <a:xfrm>
            <a:off x="990600" y="2514600"/>
            <a:ext cx="7848600" cy="1938992"/>
          </a:xfrm>
          <a:prstGeom prst="rect">
            <a:avLst/>
          </a:prstGeom>
          <a:noFill/>
          <a:ln w="9525">
            <a:noFill/>
            <a:miter lim="800000"/>
            <a:headEnd/>
            <a:tailEnd/>
          </a:ln>
          <a:effectLst/>
        </p:spPr>
        <p:txBody>
          <a:bodyPr wrap="square">
            <a:spAutoFit/>
          </a:bodyPr>
          <a:lstStyle/>
          <a:p>
            <a:pPr algn="ctr" eaLnBrk="0" hangingPunct="0"/>
            <a:r>
              <a:rPr lang="en-US" sz="4000" b="1" dirty="0" smtClean="0">
                <a:solidFill>
                  <a:srgbClr val="FF0000"/>
                </a:solidFill>
              </a:rPr>
              <a:t>HOẠT </a:t>
            </a:r>
            <a:r>
              <a:rPr lang="en-US" sz="4000" b="1" dirty="0">
                <a:solidFill>
                  <a:srgbClr val="FF0000"/>
                </a:solidFill>
              </a:rPr>
              <a:t>ĐỘNG </a:t>
            </a:r>
            <a:r>
              <a:rPr lang="en-US" sz="4000" b="1" dirty="0" smtClean="0">
                <a:solidFill>
                  <a:srgbClr val="FF0000"/>
                </a:solidFill>
              </a:rPr>
              <a:t>SẢN XUẤT </a:t>
            </a:r>
            <a:r>
              <a:rPr lang="en-US" sz="4000" b="1" dirty="0">
                <a:solidFill>
                  <a:srgbClr val="FF0000"/>
                </a:solidFill>
              </a:rPr>
              <a:t>CỦA NGƯỜI DÂN Ở </a:t>
            </a:r>
            <a:endParaRPr lang="en-US" sz="4000" b="1" dirty="0" smtClean="0">
              <a:solidFill>
                <a:srgbClr val="FF0000"/>
              </a:solidFill>
            </a:endParaRPr>
          </a:p>
          <a:p>
            <a:pPr algn="ctr" eaLnBrk="0" hangingPunct="0"/>
            <a:r>
              <a:rPr lang="en-US" sz="4000" b="1" dirty="0" smtClean="0">
                <a:solidFill>
                  <a:srgbClr val="FF0000"/>
                </a:solidFill>
              </a:rPr>
              <a:t>HOÀNG </a:t>
            </a:r>
            <a:r>
              <a:rPr lang="en-US" sz="4000" b="1" dirty="0">
                <a:solidFill>
                  <a:srgbClr val="FF0000"/>
                </a:solidFill>
              </a:rPr>
              <a:t>LIÊN SƠN</a:t>
            </a:r>
          </a:p>
        </p:txBody>
      </p:sp>
      <p:sp>
        <p:nvSpPr>
          <p:cNvPr id="52232" name="Text Box 8"/>
          <p:cNvSpPr txBox="1">
            <a:spLocks noChangeArrowheads="1"/>
          </p:cNvSpPr>
          <p:nvPr/>
        </p:nvSpPr>
        <p:spPr bwMode="auto">
          <a:xfrm>
            <a:off x="3048000" y="4724400"/>
            <a:ext cx="2771015" cy="369332"/>
          </a:xfrm>
          <a:prstGeom prst="rect">
            <a:avLst/>
          </a:prstGeom>
          <a:noFill/>
          <a:ln w="9525">
            <a:noFill/>
            <a:miter lim="800000"/>
            <a:headEnd/>
            <a:tailEnd/>
          </a:ln>
          <a:effectLst/>
        </p:spPr>
        <p:txBody>
          <a:bodyPr wrap="none">
            <a:spAutoFit/>
          </a:bodyPr>
          <a:lstStyle/>
          <a:p>
            <a:pPr eaLnBrk="0" hangingPunct="0"/>
            <a:r>
              <a:rPr lang="en-US" b="1" dirty="0">
                <a:solidFill>
                  <a:srgbClr val="0000FF"/>
                </a:solidFill>
              </a:rPr>
              <a:t>GV: </a:t>
            </a:r>
            <a:r>
              <a:rPr lang="en-US" b="1" dirty="0" smtClean="0">
                <a:solidFill>
                  <a:srgbClr val="0000FF"/>
                </a:solidFill>
              </a:rPr>
              <a:t>PHẠM THÚY HỒNG</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85800" y="2362200"/>
            <a:ext cx="3962400" cy="579438"/>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rPr>
              <a:t>3/ Khai thác khoáng sản</a:t>
            </a:r>
            <a:r>
              <a:rPr lang="en-US" sz="3200" b="1">
                <a:solidFill>
                  <a:srgbClr val="FFFF00"/>
                </a:solidFill>
              </a:rPr>
              <a:t> </a:t>
            </a:r>
          </a:p>
        </p:txBody>
      </p:sp>
      <p:sp>
        <p:nvSpPr>
          <p:cNvPr id="40963" name="Text Box 3"/>
          <p:cNvSpPr txBox="1">
            <a:spLocks noChangeArrowheads="1"/>
          </p:cNvSpPr>
          <p:nvPr/>
        </p:nvSpPr>
        <p:spPr bwMode="auto">
          <a:xfrm>
            <a:off x="1828800" y="3319463"/>
            <a:ext cx="54864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99"/>
                </a:solidFill>
              </a:rPr>
              <a:t>Nội dung Thảo luận nhóm </a:t>
            </a:r>
            <a:r>
              <a:rPr lang="en-US" sz="2400">
                <a:solidFill>
                  <a:srgbClr val="000099"/>
                </a:solidFill>
              </a:rPr>
              <a:t>4 ( 3 phút)</a:t>
            </a:r>
            <a:endParaRPr lang="en-US" sz="2400" b="1">
              <a:solidFill>
                <a:srgbClr val="000099"/>
              </a:solidFill>
            </a:endParaRPr>
          </a:p>
        </p:txBody>
      </p:sp>
      <p:sp>
        <p:nvSpPr>
          <p:cNvPr id="40964" name="Text Box 4"/>
          <p:cNvSpPr txBox="1">
            <a:spLocks noChangeArrowheads="1"/>
          </p:cNvSpPr>
          <p:nvPr/>
        </p:nvSpPr>
        <p:spPr bwMode="auto">
          <a:xfrm>
            <a:off x="400050" y="3895725"/>
            <a:ext cx="8458200" cy="2073275"/>
          </a:xfrm>
          <a:prstGeom prst="rect">
            <a:avLst/>
          </a:prstGeom>
          <a:noFill/>
          <a:ln w="9525">
            <a:noFill/>
            <a:miter lim="800000"/>
            <a:headEnd/>
            <a:tailEnd/>
          </a:ln>
          <a:effectLst/>
        </p:spPr>
        <p:txBody>
          <a:bodyPr>
            <a:spAutoFit/>
          </a:bodyPr>
          <a:lstStyle/>
          <a:p>
            <a:pPr>
              <a:spcBef>
                <a:spcPct val="50000"/>
              </a:spcBef>
            </a:pPr>
            <a:r>
              <a:rPr lang="en-US" sz="2000" b="1"/>
              <a:t>Hãy quan sát hình 3 kết hợp kênh chữ trả lời các câu hỏi sau : </a:t>
            </a:r>
          </a:p>
          <a:p>
            <a:pPr>
              <a:spcBef>
                <a:spcPct val="50000"/>
              </a:spcBef>
            </a:pPr>
            <a:r>
              <a:rPr lang="en-US" sz="2000" b="1"/>
              <a:t>Câu 1.Kể tên một số khoáng sản ở Hoàng Liên Sơn.</a:t>
            </a:r>
          </a:p>
          <a:p>
            <a:pPr>
              <a:spcBef>
                <a:spcPct val="50000"/>
              </a:spcBef>
            </a:pPr>
            <a:r>
              <a:rPr lang="en-US" sz="2000" b="1" u="sng">
                <a:solidFill>
                  <a:srgbClr val="000099"/>
                </a:solidFill>
              </a:rPr>
              <a:t>Câu 2:</a:t>
            </a:r>
            <a:r>
              <a:rPr lang="en-US" sz="2000" b="1" u="sng">
                <a:solidFill>
                  <a:srgbClr val="FFFF00"/>
                </a:solidFill>
              </a:rPr>
              <a:t>  </a:t>
            </a:r>
            <a:r>
              <a:rPr lang="en-US" sz="2000" b="1"/>
              <a:t>Ở vùng núi Hoàng Liên Sơn hiện nay  khoáng sản nào được khai thác nhiều nhất?</a:t>
            </a:r>
          </a:p>
          <a:p>
            <a:pPr>
              <a:spcBef>
                <a:spcPct val="50000"/>
              </a:spcBef>
            </a:pPr>
            <a:r>
              <a:rPr lang="en-US" sz="2000" b="1" u="sng">
                <a:solidFill>
                  <a:srgbClr val="000099"/>
                </a:solidFill>
              </a:rPr>
              <a:t>Câu 3:</a:t>
            </a:r>
            <a:r>
              <a:rPr lang="en-US" sz="2000" b="1" u="sng">
                <a:solidFill>
                  <a:srgbClr val="FFFF00"/>
                </a:solidFill>
              </a:rPr>
              <a:t> </a:t>
            </a:r>
            <a:r>
              <a:rPr lang="en-US" sz="2000" b="1">
                <a:solidFill>
                  <a:srgbClr val="FFFF00"/>
                </a:solidFill>
              </a:rPr>
              <a:t> </a:t>
            </a:r>
            <a:r>
              <a:rPr lang="en-US" sz="2000" b="1"/>
              <a:t> Mô tả quy trình sản xuất ra phân lân .  </a:t>
            </a:r>
          </a:p>
        </p:txBody>
      </p:sp>
      <p:sp>
        <p:nvSpPr>
          <p:cNvPr id="40969" name="Rectangle 2"/>
          <p:cNvSpPr>
            <a:spLocks noChangeArrowheads="1"/>
          </p:cNvSpPr>
          <p:nvPr/>
        </p:nvSpPr>
        <p:spPr bwMode="auto">
          <a:xfrm>
            <a:off x="533400" y="0"/>
            <a:ext cx="8001000" cy="1552575"/>
          </a:xfrm>
          <a:prstGeom prst="rect">
            <a:avLst/>
          </a:prstGeom>
          <a:noFill/>
          <a:ln w="9525">
            <a:noFill/>
            <a:miter lim="800000"/>
            <a:headEnd/>
            <a:tailEnd/>
          </a:ln>
        </p:spPr>
        <p:txBody>
          <a:bodyPr>
            <a:spAutoFit/>
          </a:bodyPr>
          <a:lstStyle/>
          <a:p>
            <a:pPr algn="ctr"/>
            <a:r>
              <a:rPr lang="en-US" sz="2400">
                <a:solidFill>
                  <a:srgbClr val="0000FF"/>
                </a:solidFill>
                <a:latin typeface="Times New Roman" pitchFamily="18" charset="0"/>
                <a:cs typeface="Times New Roman" pitchFamily="18" charset="0"/>
              </a:rPr>
              <a:t>Thứ sáu  ngày  4 tháng  10  năm 2013</a:t>
            </a:r>
          </a:p>
          <a:p>
            <a:pPr algn="ctr"/>
            <a:r>
              <a:rPr lang="en-US" sz="2400" u="sng">
                <a:solidFill>
                  <a:srgbClr val="0000FF"/>
                </a:solidFill>
                <a:latin typeface="Times New Roman" pitchFamily="18" charset="0"/>
                <a:cs typeface="Times New Roman" pitchFamily="18" charset="0"/>
              </a:rPr>
              <a:t>Địa lí</a:t>
            </a:r>
          </a:p>
          <a:p>
            <a:pPr algn="ctr"/>
            <a:r>
              <a:rPr lang="en-US" sz="2400">
                <a:solidFill>
                  <a:srgbClr val="FF0066"/>
                </a:solidFill>
                <a:latin typeface="Times New Roman" pitchFamily="18" charset="0"/>
                <a:cs typeface="Times New Roman" pitchFamily="18" charset="0"/>
              </a:rPr>
              <a:t>    HOẠT ĐỘNG SẢN XUẤT CỦA NGƯỜI DÂN Ở</a:t>
            </a:r>
          </a:p>
          <a:p>
            <a:pPr algn="ctr"/>
            <a:r>
              <a:rPr lang="en-US" sz="2400">
                <a:solidFill>
                  <a:srgbClr val="FF0066"/>
                </a:solidFill>
                <a:latin typeface="Times New Roman" pitchFamily="18" charset="0"/>
                <a:cs typeface="Times New Roman" pitchFamily="18" charset="0"/>
              </a:rPr>
              <a:t> HOÀNG LIÊN SƠN </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circle(in)">
                                      <p:cBhvr>
                                        <p:cTn id="7" dur="20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dissolve">
                                      <p:cBhvr>
                                        <p:cTn id="12"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10" descr="Anjo_065"/>
          <p:cNvPicPr>
            <a:picLocks noChangeAspect="1" noChangeArrowheads="1" noCrop="1"/>
          </p:cNvPicPr>
          <p:nvPr/>
        </p:nvPicPr>
        <p:blipFill>
          <a:blip r:embed="rId2">
            <a:lum bright="-24000"/>
          </a:blip>
          <a:srcRect/>
          <a:stretch>
            <a:fillRect/>
          </a:stretch>
        </p:blipFill>
        <p:spPr bwMode="auto">
          <a:xfrm>
            <a:off x="-1600200" y="3657600"/>
            <a:ext cx="1477962" cy="2590800"/>
          </a:xfrm>
          <a:prstGeom prst="rect">
            <a:avLst/>
          </a:prstGeom>
          <a:noFill/>
          <a:ln w="9525">
            <a:noFill/>
            <a:miter lim="800000"/>
            <a:headEnd/>
            <a:tailEnd/>
          </a:ln>
        </p:spPr>
      </p:pic>
      <p:sp>
        <p:nvSpPr>
          <p:cNvPr id="45060" name="TextBox 6"/>
          <p:cNvSpPr txBox="1">
            <a:spLocks noChangeArrowheads="1"/>
          </p:cNvSpPr>
          <p:nvPr/>
        </p:nvSpPr>
        <p:spPr bwMode="auto">
          <a:xfrm>
            <a:off x="1371600" y="1219200"/>
            <a:ext cx="6400800" cy="762000"/>
          </a:xfrm>
          <a:prstGeom prst="rect">
            <a:avLst/>
          </a:prstGeom>
          <a:noFill/>
          <a:ln w="9525">
            <a:noFill/>
            <a:miter lim="800000"/>
            <a:headEnd/>
            <a:tailEnd/>
          </a:ln>
        </p:spPr>
        <p:txBody>
          <a:bodyPr>
            <a:spAutoFit/>
          </a:bodyPr>
          <a:lstStyle/>
          <a:p>
            <a:r>
              <a:rPr lang="en-US" sz="4400" b="1" u="sng">
                <a:solidFill>
                  <a:srgbClr val="FF0000"/>
                </a:solidFill>
                <a:latin typeface="Times New Roman" pitchFamily="18" charset="0"/>
                <a:cs typeface="Times New Roman" pitchFamily="18" charset="0"/>
              </a:rPr>
              <a:t>Khai thác khoáng sản</a:t>
            </a:r>
          </a:p>
        </p:txBody>
      </p:sp>
      <p:sp>
        <p:nvSpPr>
          <p:cNvPr id="8" name="TextBox 7"/>
          <p:cNvSpPr txBox="1">
            <a:spLocks noChangeArrowheads="1"/>
          </p:cNvSpPr>
          <p:nvPr/>
        </p:nvSpPr>
        <p:spPr bwMode="auto">
          <a:xfrm>
            <a:off x="990600" y="2057400"/>
            <a:ext cx="7696200" cy="2838450"/>
          </a:xfrm>
          <a:prstGeom prst="rect">
            <a:avLst/>
          </a:prstGeom>
          <a:noFill/>
          <a:ln w="9525">
            <a:noFill/>
            <a:miter lim="800000"/>
            <a:headEnd/>
            <a:tailEnd/>
          </a:ln>
        </p:spPr>
        <p:txBody>
          <a:bodyPr>
            <a:spAutoFit/>
          </a:bodyPr>
          <a:lstStyle/>
          <a:p>
            <a:r>
              <a:rPr lang="en-US" sz="3600">
                <a:latin typeface="Times New Roman" pitchFamily="18" charset="0"/>
                <a:cs typeface="Times New Roman" pitchFamily="18" charset="0"/>
              </a:rPr>
              <a:t>Ở Hoàng Liên Sơn có một số khoáng sản: </a:t>
            </a:r>
            <a:r>
              <a:rPr lang="en-US" sz="3600">
                <a:solidFill>
                  <a:srgbClr val="0000FF"/>
                </a:solidFill>
                <a:latin typeface="Times New Roman" pitchFamily="18" charset="0"/>
                <a:cs typeface="Times New Roman" pitchFamily="18" charset="0"/>
              </a:rPr>
              <a:t>a- pa-tít, đồng, chì, kẽm</a:t>
            </a:r>
            <a:r>
              <a:rPr lang="en-US" sz="3600">
                <a:latin typeface="Times New Roman" pitchFamily="18" charset="0"/>
                <a:cs typeface="Times New Roman" pitchFamily="18" charset="0"/>
              </a:rPr>
              <a:t>,…</a:t>
            </a:r>
          </a:p>
          <a:p>
            <a:r>
              <a:rPr lang="en-US" sz="3600">
                <a:latin typeface="Times New Roman" pitchFamily="18" charset="0"/>
                <a:cs typeface="Times New Roman" pitchFamily="18" charset="0"/>
              </a:rPr>
              <a:t>Hiện nay </a:t>
            </a:r>
            <a:r>
              <a:rPr lang="en-US" sz="2800" b="1">
                <a:solidFill>
                  <a:srgbClr val="0000FF"/>
                </a:solidFill>
              </a:rPr>
              <a:t>a- pa-tít</a:t>
            </a:r>
            <a:r>
              <a:rPr lang="en-US"/>
              <a:t> </a:t>
            </a:r>
            <a:r>
              <a:rPr lang="en-US" sz="3600">
                <a:latin typeface="Times New Roman" pitchFamily="18" charset="0"/>
                <a:cs typeface="Times New Roman" pitchFamily="18" charset="0"/>
              </a:rPr>
              <a:t>là khoáng sản được khai thác nhiều nhất…A- pa- tít là nguyên liệu sản xuất phân lân.</a:t>
            </a:r>
          </a:p>
        </p:txBody>
      </p:sp>
      <p:sp>
        <p:nvSpPr>
          <p:cNvPr id="45062" name="TextBox 2"/>
          <p:cNvSpPr txBox="1">
            <a:spLocks noChangeArrowheads="1"/>
          </p:cNvSpPr>
          <p:nvPr/>
        </p:nvSpPr>
        <p:spPr bwMode="auto">
          <a:xfrm>
            <a:off x="0" y="0"/>
            <a:ext cx="8839200" cy="1143000"/>
          </a:xfrm>
          <a:prstGeom prst="rect">
            <a:avLst/>
          </a:prstGeom>
          <a:noFill/>
          <a:ln w="9525">
            <a:noFill/>
            <a:miter lim="800000"/>
            <a:headEnd/>
            <a:tailEnd/>
          </a:ln>
        </p:spPr>
        <p:txBody>
          <a:bodyPr anchor="ctr"/>
          <a:lstStyle/>
          <a:p>
            <a:pPr algn="ctr"/>
            <a:r>
              <a:rPr lang="en-US" sz="2000" u="sng" dirty="0">
                <a:solidFill>
                  <a:schemeClr val="tx2"/>
                </a:solidFill>
              </a:rPr>
              <a:t/>
            </a:r>
            <a:br>
              <a:rPr lang="en-US" sz="2000" u="sng" dirty="0">
                <a:solidFill>
                  <a:schemeClr val="tx2"/>
                </a:solidFill>
              </a:rPr>
            </a:br>
            <a:r>
              <a:rPr lang="en-US" sz="2000" b="1" dirty="0">
                <a:solidFill>
                  <a:srgbClr val="FF0000"/>
                </a:solidFill>
              </a:rPr>
              <a:t>HOẠT ĐỘNG SẢN XUẤT CỦA NGƯỜI DÂN Ở HOÀNG LIÊN SƠN</a:t>
            </a:r>
            <a:r>
              <a:rPr lang="en-US" sz="2000" b="1" dirty="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HOTO157"/>
          <p:cNvPicPr>
            <a:picLocks noChangeAspect="1" noChangeArrowheads="1"/>
          </p:cNvPicPr>
          <p:nvPr/>
        </p:nvPicPr>
        <p:blipFill>
          <a:blip r:embed="rId6"/>
          <a:srcRect/>
          <a:stretch>
            <a:fillRect/>
          </a:stretch>
        </p:blipFill>
        <p:spPr bwMode="auto">
          <a:xfrm>
            <a:off x="685800" y="1981200"/>
            <a:ext cx="8153400" cy="4419600"/>
          </a:xfrm>
          <a:prstGeom prst="rect">
            <a:avLst/>
          </a:prstGeom>
          <a:noFill/>
        </p:spPr>
      </p:pic>
      <p:sp>
        <p:nvSpPr>
          <p:cNvPr id="41987" name="Text Box 3"/>
          <p:cNvSpPr txBox="1">
            <a:spLocks noChangeArrowheads="1"/>
          </p:cNvSpPr>
          <p:nvPr/>
        </p:nvSpPr>
        <p:spPr bwMode="auto">
          <a:xfrm>
            <a:off x="1371600" y="1371600"/>
            <a:ext cx="48006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FF0000"/>
                </a:solidFill>
                <a:latin typeface="Tahoma" pitchFamily="34" charset="0"/>
              </a:rPr>
              <a:t>3. Khai thác khoáng sản</a:t>
            </a:r>
            <a:r>
              <a:rPr lang="en-US" sz="2800" b="1">
                <a:latin typeface="Tahoma" pitchFamily="34" charset="0"/>
              </a:rPr>
              <a:t> </a:t>
            </a:r>
          </a:p>
        </p:txBody>
      </p:sp>
      <p:sp>
        <p:nvSpPr>
          <p:cNvPr id="41988" name="AutoShape 4"/>
          <p:cNvSpPr>
            <a:spLocks noChangeArrowheads="1"/>
          </p:cNvSpPr>
          <p:nvPr/>
        </p:nvSpPr>
        <p:spPr bwMode="auto">
          <a:xfrm rot="1674918">
            <a:off x="3276600" y="2968625"/>
            <a:ext cx="784225" cy="161925"/>
          </a:xfrm>
          <a:prstGeom prst="rightArrow">
            <a:avLst>
              <a:gd name="adj1" fmla="val 50000"/>
              <a:gd name="adj2" fmla="val 121078"/>
            </a:avLst>
          </a:prstGeom>
          <a:solidFill>
            <a:srgbClr val="FF0000"/>
          </a:solidFill>
          <a:ln w="9525">
            <a:solidFill>
              <a:srgbClr val="FF0000"/>
            </a:solidFill>
            <a:miter lim="800000"/>
            <a:headEnd/>
            <a:tailEnd/>
          </a:ln>
          <a:effectLst/>
        </p:spPr>
        <p:txBody>
          <a:bodyPr wrap="none" anchor="ctr"/>
          <a:lstStyle/>
          <a:p>
            <a:pPr algn="ctr" eaLnBrk="0" hangingPunct="0"/>
            <a:endParaRPr lang="vi-VN">
              <a:solidFill>
                <a:srgbClr val="FF0000"/>
              </a:solidFill>
              <a:latin typeface="Tahoma" pitchFamily="34" charset="0"/>
            </a:endParaRPr>
          </a:p>
        </p:txBody>
      </p:sp>
      <p:sp>
        <p:nvSpPr>
          <p:cNvPr id="41989" name="AutoShape 5"/>
          <p:cNvSpPr>
            <a:spLocks noChangeArrowheads="1"/>
          </p:cNvSpPr>
          <p:nvPr/>
        </p:nvSpPr>
        <p:spPr bwMode="auto">
          <a:xfrm rot="-1251084">
            <a:off x="5638800" y="2895600"/>
            <a:ext cx="844550" cy="288925"/>
          </a:xfrm>
          <a:prstGeom prst="rightArrow">
            <a:avLst>
              <a:gd name="adj1" fmla="val 50000"/>
              <a:gd name="adj2" fmla="val 73077"/>
            </a:avLst>
          </a:prstGeom>
          <a:solidFill>
            <a:srgbClr val="FF0000"/>
          </a:solidFill>
          <a:ln w="9525">
            <a:solidFill>
              <a:schemeClr val="tx1"/>
            </a:solidFill>
            <a:miter lim="800000"/>
            <a:headEnd/>
            <a:tailEnd/>
          </a:ln>
          <a:effectLst/>
        </p:spPr>
        <p:txBody>
          <a:bodyPr wrap="none" anchor="ctr"/>
          <a:lstStyle/>
          <a:p>
            <a:endParaRPr lang="en-US"/>
          </a:p>
        </p:txBody>
      </p:sp>
      <p:sp>
        <p:nvSpPr>
          <p:cNvPr id="41990" name="AutoShape 6"/>
          <p:cNvSpPr>
            <a:spLocks noChangeArrowheads="1"/>
          </p:cNvSpPr>
          <p:nvPr/>
        </p:nvSpPr>
        <p:spPr bwMode="auto">
          <a:xfrm rot="805287">
            <a:off x="2636838" y="5408613"/>
            <a:ext cx="798512" cy="225425"/>
          </a:xfrm>
          <a:prstGeom prst="rightArrow">
            <a:avLst>
              <a:gd name="adj1" fmla="val 50000"/>
              <a:gd name="adj2" fmla="val 88556"/>
            </a:avLst>
          </a:prstGeom>
          <a:solidFill>
            <a:srgbClr val="FF0000"/>
          </a:solidFill>
          <a:ln w="9525">
            <a:solidFill>
              <a:schemeClr val="tx1"/>
            </a:solidFill>
            <a:miter lim="800000"/>
            <a:headEnd/>
            <a:tailEnd/>
          </a:ln>
          <a:effectLst/>
        </p:spPr>
        <p:txBody>
          <a:bodyPr wrap="none" anchor="ctr"/>
          <a:lstStyle/>
          <a:p>
            <a:endParaRPr lang="en-US"/>
          </a:p>
        </p:txBody>
      </p:sp>
      <p:sp>
        <p:nvSpPr>
          <p:cNvPr id="41991" name="AutoShape 7"/>
          <p:cNvSpPr>
            <a:spLocks noChangeArrowheads="1"/>
          </p:cNvSpPr>
          <p:nvPr/>
        </p:nvSpPr>
        <p:spPr bwMode="auto">
          <a:xfrm rot="7355146">
            <a:off x="7650162" y="3322638"/>
            <a:ext cx="549275" cy="304800"/>
          </a:xfrm>
          <a:prstGeom prst="rightArrow">
            <a:avLst>
              <a:gd name="adj1" fmla="val 50000"/>
              <a:gd name="adj2" fmla="val 45052"/>
            </a:avLst>
          </a:prstGeom>
          <a:solidFill>
            <a:srgbClr val="FF0000"/>
          </a:solidFill>
          <a:ln w="9525">
            <a:solidFill>
              <a:schemeClr val="tx1"/>
            </a:solidFill>
            <a:miter lim="800000"/>
            <a:headEnd/>
            <a:tailEnd/>
          </a:ln>
          <a:effectLst/>
        </p:spPr>
        <p:txBody>
          <a:bodyPr wrap="none" anchor="ctr"/>
          <a:lstStyle/>
          <a:p>
            <a:endParaRPr lang="en-US"/>
          </a:p>
        </p:txBody>
      </p:sp>
      <p:sp>
        <p:nvSpPr>
          <p:cNvPr id="41992" name="AutoShape 8"/>
          <p:cNvSpPr>
            <a:spLocks noChangeArrowheads="1"/>
          </p:cNvSpPr>
          <p:nvPr/>
        </p:nvSpPr>
        <p:spPr bwMode="auto">
          <a:xfrm rot="9459644">
            <a:off x="4760913" y="4414838"/>
            <a:ext cx="895350" cy="241300"/>
          </a:xfrm>
          <a:prstGeom prst="rightArrow">
            <a:avLst>
              <a:gd name="adj1" fmla="val 50000"/>
              <a:gd name="adj2" fmla="val 92763"/>
            </a:avLst>
          </a:prstGeom>
          <a:solidFill>
            <a:srgbClr val="FF0000"/>
          </a:solidFill>
          <a:ln w="9525">
            <a:solidFill>
              <a:schemeClr val="tx1"/>
            </a:solidFill>
            <a:miter lim="800000"/>
            <a:headEnd/>
            <a:tailEnd/>
          </a:ln>
          <a:effectLst/>
        </p:spPr>
        <p:txBody>
          <a:bodyPr wrap="none" anchor="ctr"/>
          <a:lstStyle/>
          <a:p>
            <a:endParaRPr lang="en-US"/>
          </a:p>
        </p:txBody>
      </p:sp>
      <p:sp>
        <p:nvSpPr>
          <p:cNvPr id="41993" name="TextBox 2"/>
          <p:cNvSpPr txBox="1">
            <a:spLocks noChangeArrowheads="1"/>
          </p:cNvSpPr>
          <p:nvPr/>
        </p:nvSpPr>
        <p:spPr bwMode="auto">
          <a:xfrm>
            <a:off x="0" y="0"/>
            <a:ext cx="8839200" cy="1143000"/>
          </a:xfrm>
          <a:prstGeom prst="rect">
            <a:avLst/>
          </a:prstGeom>
          <a:noFill/>
          <a:ln w="9525">
            <a:noFill/>
            <a:miter lim="800000"/>
            <a:headEnd/>
            <a:tailEnd/>
          </a:ln>
        </p:spPr>
        <p:txBody>
          <a:bodyPr anchor="ctr"/>
          <a:lstStyle/>
          <a:p>
            <a:pPr algn="ctr"/>
            <a:r>
              <a:rPr lang="en-US" sz="2000" u="sng" dirty="0">
                <a:solidFill>
                  <a:schemeClr val="tx2"/>
                </a:solidFill>
              </a:rPr>
              <a:t/>
            </a:r>
            <a:br>
              <a:rPr lang="en-US" sz="2000" u="sng" dirty="0">
                <a:solidFill>
                  <a:schemeClr val="tx2"/>
                </a:solidFill>
              </a:rPr>
            </a:br>
            <a:r>
              <a:rPr lang="en-US" sz="2000" b="1" dirty="0">
                <a:solidFill>
                  <a:srgbClr val="FF0000"/>
                </a:solidFill>
              </a:rPr>
              <a:t>HOẠT ĐỘNG SẢN XUẤT CỦA NGƯỜI DÂN Ở HOÀNG LIÊN SƠN</a:t>
            </a:r>
            <a:r>
              <a:rPr lang="en-US" sz="2000" b="1" dirty="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heel(4)">
                                      <p:cBhvr>
                                        <p:cTn id="7" dur="20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dissolve">
                                      <p:cBhvr>
                                        <p:cTn id="12" dur="500"/>
                                        <p:tgtEl>
                                          <p:spTgt spid="41988"/>
                                        </p:tgtEl>
                                      </p:cBhvr>
                                    </p:animEffect>
                                  </p:childTnLst>
                                  <p:subTnLst>
                                    <p:audio>
                                      <p:cMediaNode>
                                        <p:cTn display="0" masterRel="sameClick">
                                          <p:stCondLst>
                                            <p:cond evt="begin" delay="0">
                                              <p:tn val="10"/>
                                            </p:cond>
                                          </p:stCondLst>
                                          <p:endCondLst>
                                            <p:cond evt="onStopAudio" delay="0">
                                              <p:tgtEl>
                                                <p:sldTgt/>
                                              </p:tgtEl>
                                            </p:cond>
                                          </p:endCondLst>
                                        </p:cTn>
                                        <p:tgtEl>
                                          <p:sndTgt r:embed="rId2" name="wind.wav" builtIn="1"/>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9"/>
                                        </p:tgtEl>
                                        <p:attrNameLst>
                                          <p:attrName>style.visibility</p:attrName>
                                        </p:attrNameLst>
                                      </p:cBhvr>
                                      <p:to>
                                        <p:strVal val="visible"/>
                                      </p:to>
                                    </p:set>
                                    <p:animEffect transition="in" filter="dissolve">
                                      <p:cBhvr>
                                        <p:cTn id="17" dur="500"/>
                                        <p:tgtEl>
                                          <p:spTgt spid="41989"/>
                                        </p:tgtEl>
                                      </p:cBhvr>
                                    </p:animEffect>
                                  </p:childTnLst>
                                  <p:subTnLst>
                                    <p:audio>
                                      <p:cMediaNode>
                                        <p:cTn display="0" masterRel="sameClick">
                                          <p:stCondLst>
                                            <p:cond evt="begin" delay="0">
                                              <p:tn val="15"/>
                                            </p:cond>
                                          </p:stCondLst>
                                          <p:endCondLst>
                                            <p:cond evt="onStopAudio" delay="0">
                                              <p:tgtEl>
                                                <p:sldTgt/>
                                              </p:tgtEl>
                                            </p:cond>
                                          </p:endCondLst>
                                        </p:cTn>
                                        <p:tgtEl>
                                          <p:sndTgt r:embed="rId3" name="voltage.wav" builtIn="1"/>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dissolve">
                                      <p:cBhvr>
                                        <p:cTn id="22" dur="500"/>
                                        <p:tgtEl>
                                          <p:spTgt spid="41991"/>
                                        </p:tgtEl>
                                      </p:cBhvr>
                                    </p:animEffect>
                                  </p:childTnLst>
                                  <p:subTnLst>
                                    <p:audio>
                                      <p:cMediaNode>
                                        <p:cTn display="0" masterRel="sameClick">
                                          <p:stCondLst>
                                            <p:cond evt="begin" delay="0">
                                              <p:tn val="20"/>
                                            </p:cond>
                                          </p:stCondLst>
                                          <p:endCondLst>
                                            <p:cond evt="onStopAudio" delay="0">
                                              <p:tgtEl>
                                                <p:sldTgt/>
                                              </p:tgtEl>
                                            </p:cond>
                                          </p:endCondLst>
                                        </p:cTn>
                                        <p:tgtEl>
                                          <p:sndTgt r:embed="rId4" name="push.wav" builtIn="1"/>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dissolve">
                                      <p:cBhvr>
                                        <p:cTn id="27" dur="500"/>
                                        <p:tgtEl>
                                          <p:spTgt spid="41992"/>
                                        </p:tgtEl>
                                      </p:cBhvr>
                                    </p:animEffect>
                                  </p:childTnLst>
                                  <p:subTnLst>
                                    <p:audio>
                                      <p:cMediaNode>
                                        <p:cTn display="0" masterRel="sameClick">
                                          <p:stCondLst>
                                            <p:cond evt="begin" delay="0">
                                              <p:tn val="25"/>
                                            </p:cond>
                                          </p:stCondLst>
                                          <p:endCondLst>
                                            <p:cond evt="onStopAudio" delay="0">
                                              <p:tgtEl>
                                                <p:sldTgt/>
                                              </p:tgtEl>
                                            </p:cond>
                                          </p:endCondLst>
                                        </p:cTn>
                                        <p:tgtEl>
                                          <p:sndTgt r:embed="rId3" name="voltage.wav" builtIn="1"/>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990"/>
                                        </p:tgtEl>
                                        <p:attrNameLst>
                                          <p:attrName>style.visibility</p:attrName>
                                        </p:attrNameLst>
                                      </p:cBhvr>
                                      <p:to>
                                        <p:strVal val="visible"/>
                                      </p:to>
                                    </p:set>
                                    <p:animEffect transition="in" filter="dissolve">
                                      <p:cBhvr>
                                        <p:cTn id="32" dur="500"/>
                                        <p:tgtEl>
                                          <p:spTgt spid="41990"/>
                                        </p:tgtEl>
                                      </p:cBhvr>
                                    </p:animEffect>
                                  </p:childTnLst>
                                  <p:subTnLst>
                                    <p:audio>
                                      <p:cMediaNode>
                                        <p:cTn display="0" masterRel="sameClick">
                                          <p:stCondLst>
                                            <p:cond evt="begin" delay="0">
                                              <p:tn val="30"/>
                                            </p:cond>
                                          </p:stCondLst>
                                          <p:endCondLst>
                                            <p:cond evt="onStopAudio" delay="0">
                                              <p:tgtEl>
                                                <p:sldTgt/>
                                              </p:tgtEl>
                                            </p:cond>
                                          </p:endCondLst>
                                        </p:cTn>
                                        <p:tgtEl>
                                          <p:sndTgt r:embed="rId5"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41990" grpId="0" animBg="1"/>
      <p:bldP spid="41991" grpId="0" animBg="1"/>
      <p:bldP spid="419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85800" y="1143000"/>
            <a:ext cx="7010400" cy="457200"/>
          </a:xfrm>
          <a:prstGeom prst="rect">
            <a:avLst/>
          </a:prstGeom>
          <a:noFill/>
          <a:ln w="9525">
            <a:noFill/>
            <a:miter lim="800000"/>
            <a:headEnd/>
            <a:tailEnd/>
          </a:ln>
          <a:effectLst/>
        </p:spPr>
        <p:txBody>
          <a:bodyPr>
            <a:spAutoFit/>
          </a:bodyPr>
          <a:lstStyle/>
          <a:p>
            <a:pPr>
              <a:spcBef>
                <a:spcPct val="50000"/>
              </a:spcBef>
            </a:pPr>
            <a:r>
              <a:rPr lang="en-US" sz="2400" b="1" u="sng">
                <a:solidFill>
                  <a:srgbClr val="0000FF"/>
                </a:solidFill>
              </a:rPr>
              <a:t>3/ Khai thác khoáng sản </a:t>
            </a:r>
            <a:endParaRPr lang="en-US" sz="2400" u="sng">
              <a:solidFill>
                <a:srgbClr val="0000FF"/>
              </a:solidFill>
            </a:endParaRPr>
          </a:p>
        </p:txBody>
      </p:sp>
      <p:sp>
        <p:nvSpPr>
          <p:cNvPr id="43011" name="AutoShape 3"/>
          <p:cNvSpPr>
            <a:spLocks noChangeArrowheads="1"/>
          </p:cNvSpPr>
          <p:nvPr/>
        </p:nvSpPr>
        <p:spPr bwMode="auto">
          <a:xfrm>
            <a:off x="1600200" y="1828800"/>
            <a:ext cx="3886200" cy="1524000"/>
          </a:xfrm>
          <a:prstGeom prst="wedgeRoundRectCallout">
            <a:avLst>
              <a:gd name="adj1" fmla="val -32722"/>
              <a:gd name="adj2" fmla="val 81773"/>
              <a:gd name="adj3" fmla="val 16667"/>
            </a:avLst>
          </a:prstGeom>
          <a:solidFill>
            <a:srgbClr val="99CCFF"/>
          </a:solidFill>
          <a:ln w="9525">
            <a:solidFill>
              <a:schemeClr val="tx1"/>
            </a:solidFill>
            <a:miter lim="800000"/>
            <a:headEnd/>
            <a:tailEnd/>
          </a:ln>
          <a:effectLst/>
        </p:spPr>
        <p:txBody>
          <a:bodyPr/>
          <a:lstStyle/>
          <a:p>
            <a:pPr>
              <a:spcBef>
                <a:spcPct val="50000"/>
              </a:spcBef>
            </a:pPr>
            <a:r>
              <a:rPr lang="en-US" sz="2400" b="1">
                <a:solidFill>
                  <a:srgbClr val="993300"/>
                </a:solidFill>
                <a:latin typeface="Tahoma" pitchFamily="34" charset="0"/>
              </a:rPr>
              <a:t>Tại sao chúng ta phải bảo vệ, giữ gìn và khai thác khoáng sản hợp lí?  </a:t>
            </a:r>
          </a:p>
          <a:p>
            <a:pPr algn="ctr" eaLnBrk="0" hangingPunct="0"/>
            <a:endParaRPr lang="en-US" sz="2400" b="1">
              <a:solidFill>
                <a:srgbClr val="993300"/>
              </a:solidFill>
              <a:latin typeface="Tahoma" pitchFamily="34" charset="0"/>
            </a:endParaRPr>
          </a:p>
        </p:txBody>
      </p:sp>
      <p:sp>
        <p:nvSpPr>
          <p:cNvPr id="43012" name="Text Box 4"/>
          <p:cNvSpPr txBox="1">
            <a:spLocks noChangeArrowheads="1"/>
          </p:cNvSpPr>
          <p:nvPr/>
        </p:nvSpPr>
        <p:spPr bwMode="auto">
          <a:xfrm>
            <a:off x="304800" y="3886200"/>
            <a:ext cx="8458200" cy="1552575"/>
          </a:xfrm>
          <a:prstGeom prst="rect">
            <a:avLst/>
          </a:prstGeom>
          <a:noFill/>
          <a:ln w="9525">
            <a:noFill/>
            <a:miter lim="800000"/>
            <a:headEnd/>
            <a:tailEnd/>
          </a:ln>
          <a:effectLst/>
        </p:spPr>
        <p:txBody>
          <a:bodyPr>
            <a:spAutoFit/>
          </a:bodyPr>
          <a:lstStyle/>
          <a:p>
            <a:pPr eaLnBrk="0" hangingPunct="0">
              <a:spcBef>
                <a:spcPct val="50000"/>
              </a:spcBef>
            </a:pPr>
            <a:r>
              <a:rPr lang="en-US" sz="2400" b="1">
                <a:latin typeface="Tahoma" pitchFamily="34" charset="0"/>
              </a:rPr>
              <a:t>- Khoáng sản được dùng làm nguyên liệu cho nhiều ngành công nghiệp và hơn nữa khoáng sản không phải là tài nguyên vô hạn vì vậy chúng ta phải biết khai thác và sử dụng khoáng sản một cách hợp lí</a:t>
            </a:r>
          </a:p>
        </p:txBody>
      </p:sp>
      <p:sp>
        <p:nvSpPr>
          <p:cNvPr id="43014" name="TextBox 2"/>
          <p:cNvSpPr txBox="1">
            <a:spLocks noGrp="1" noChangeArrowheads="1"/>
          </p:cNvSpPr>
          <p:nvPr>
            <p:ph type="title"/>
          </p:nvPr>
        </p:nvSpPr>
        <p:spPr>
          <a:xfrm>
            <a:off x="0" y="0"/>
            <a:ext cx="8839200" cy="1143000"/>
          </a:xfrm>
          <a:ln/>
        </p:spPr>
        <p:txBody>
          <a:bodyPr/>
          <a:lstStyle/>
          <a:p>
            <a:pPr eaLnBrk="1" hangingPunct="1"/>
            <a:r>
              <a:rPr lang="en-US" sz="2000" u="sng" dirty="0" smtClean="0"/>
              <a:t/>
            </a:r>
            <a:br>
              <a:rPr lang="en-US" sz="2000" u="sng" dirty="0" smtClean="0"/>
            </a:br>
            <a:r>
              <a:rPr lang="en-US" sz="2000" dirty="0" smtClean="0">
                <a:solidFill>
                  <a:srgbClr val="FF0000"/>
                </a:solidFill>
              </a:rPr>
              <a:t>HOẠT ĐỘNG SẢN XUẤT CỦA NGƯỜI DÂN Ở HOÀNG LIÊN SƠN</a:t>
            </a:r>
            <a:r>
              <a:rPr lang="en-US"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ircle(in)">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dissolve">
                                      <p:cBhvr>
                                        <p:cTn id="12"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1524000" y="2209800"/>
            <a:ext cx="6172200" cy="2286000"/>
          </a:xfrm>
          <a:prstGeom prst="wedgeRectCallout">
            <a:avLst>
              <a:gd name="adj1" fmla="val -29579"/>
              <a:gd name="adj2" fmla="val 114861"/>
            </a:avLst>
          </a:prstGeom>
          <a:solidFill>
            <a:srgbClr val="FFFF00"/>
          </a:solidFill>
          <a:ln w="9525">
            <a:solidFill>
              <a:schemeClr val="tx1"/>
            </a:solidFill>
            <a:miter lim="800000"/>
            <a:headEnd/>
            <a:tailEnd/>
          </a:ln>
          <a:effectLst/>
        </p:spPr>
        <p:txBody>
          <a:bodyPr/>
          <a:lstStyle/>
          <a:p>
            <a:pPr eaLnBrk="0" hangingPunct="0">
              <a:spcBef>
                <a:spcPct val="50000"/>
              </a:spcBef>
            </a:pPr>
            <a:r>
              <a:rPr lang="en-US" sz="2800" b="1">
                <a:solidFill>
                  <a:srgbClr val="0000FF"/>
                </a:solidFill>
                <a:latin typeface="Tahoma" pitchFamily="34" charset="0"/>
              </a:rPr>
              <a:t>Ngoài khai thác khoáng sản người dân Hoàng Liên sơn còn khai thác gì ? </a:t>
            </a:r>
          </a:p>
          <a:p>
            <a:pPr algn="ctr" eaLnBrk="0" hangingPunct="0"/>
            <a:endParaRPr lang="en-US" sz="2800" b="1">
              <a:solidFill>
                <a:srgbClr val="0000FF"/>
              </a:solidFill>
              <a:latin typeface="Tahoma" pitchFamily="34" charset="0"/>
            </a:endParaRPr>
          </a:p>
        </p:txBody>
      </p:sp>
      <p:sp>
        <p:nvSpPr>
          <p:cNvPr id="44035" name="Text Box 3"/>
          <p:cNvSpPr txBox="1">
            <a:spLocks noChangeArrowheads="1"/>
          </p:cNvSpPr>
          <p:nvPr/>
        </p:nvSpPr>
        <p:spPr bwMode="auto">
          <a:xfrm>
            <a:off x="457200" y="2133600"/>
            <a:ext cx="8382000" cy="2357438"/>
          </a:xfrm>
          <a:prstGeom prst="rect">
            <a:avLst/>
          </a:prstGeom>
          <a:solidFill>
            <a:srgbClr val="FFFF99"/>
          </a:solidFill>
          <a:ln w="9525">
            <a:solidFill>
              <a:srgbClr val="FF3300"/>
            </a:solidFill>
            <a:miter lim="800000"/>
            <a:headEnd/>
            <a:tailEnd/>
          </a:ln>
          <a:effectLst/>
        </p:spPr>
        <p:txBody>
          <a:bodyPr>
            <a:spAutoFit/>
          </a:bodyPr>
          <a:lstStyle/>
          <a:p>
            <a:pPr eaLnBrk="0" hangingPunct="0">
              <a:spcBef>
                <a:spcPct val="50000"/>
              </a:spcBef>
            </a:pPr>
            <a:r>
              <a:rPr lang="en-US" sz="3200" b="1">
                <a:solidFill>
                  <a:srgbClr val="3333FF"/>
                </a:solidFill>
                <a:latin typeface="Tahoma" pitchFamily="34" charset="0"/>
              </a:rPr>
              <a:t>    </a:t>
            </a:r>
            <a:r>
              <a:rPr lang="en-US" sz="2800" b="1">
                <a:solidFill>
                  <a:srgbClr val="3333FF"/>
                </a:solidFill>
                <a:latin typeface="Tahoma" pitchFamily="34" charset="0"/>
              </a:rPr>
              <a:t>Ngoài khai thác khoáng sản , người dân Hoàng Liên Sơn còn Khai thác gỗ, mây, nứa, để làm nhà, đồ dùng...măng, mộc nhĩ, nấm hương để làm thức ăn, quế sa nhân để làm thuốc chữa bệnh.</a:t>
            </a:r>
            <a:r>
              <a:rPr lang="en-US" sz="3200" b="1">
                <a:solidFill>
                  <a:srgbClr val="3333FF"/>
                </a:solidFill>
                <a:latin typeface="Tahoma" pitchFamily="34" charset="0"/>
              </a:rPr>
              <a:t> </a:t>
            </a:r>
          </a:p>
        </p:txBody>
      </p:sp>
      <p:sp>
        <p:nvSpPr>
          <p:cNvPr id="44036" name="Text Box 4"/>
          <p:cNvSpPr txBox="1">
            <a:spLocks noChangeArrowheads="1"/>
          </p:cNvSpPr>
          <p:nvPr/>
        </p:nvSpPr>
        <p:spPr bwMode="auto">
          <a:xfrm>
            <a:off x="2819400" y="5029200"/>
            <a:ext cx="2362200" cy="366713"/>
          </a:xfrm>
          <a:prstGeom prst="rect">
            <a:avLst/>
          </a:prstGeom>
          <a:noFill/>
          <a:ln w="9525">
            <a:noFill/>
            <a:miter lim="800000"/>
            <a:headEnd/>
            <a:tailEnd/>
          </a:ln>
          <a:effectLst/>
        </p:spPr>
        <p:txBody>
          <a:bodyPr>
            <a:spAutoFit/>
          </a:bodyPr>
          <a:lstStyle/>
          <a:p>
            <a:pPr eaLnBrk="0" hangingPunct="0">
              <a:spcBef>
                <a:spcPct val="50000"/>
              </a:spcBef>
            </a:pPr>
            <a:endParaRPr lang="vi-VN">
              <a:latin typeface="Tahoma" pitchFamily="34" charset="0"/>
            </a:endParaRPr>
          </a:p>
        </p:txBody>
      </p:sp>
      <p:sp>
        <p:nvSpPr>
          <p:cNvPr id="44039" name="TextBox 2"/>
          <p:cNvSpPr txBox="1">
            <a:spLocks noGrp="1" noChangeArrowheads="1"/>
          </p:cNvSpPr>
          <p:nvPr>
            <p:ph type="title"/>
          </p:nvPr>
        </p:nvSpPr>
        <p:spPr>
          <a:xfrm>
            <a:off x="0" y="457200"/>
            <a:ext cx="9144000" cy="1143000"/>
          </a:xfrm>
          <a:ln/>
        </p:spPr>
        <p:txBody>
          <a:bodyPr/>
          <a:lstStyle/>
          <a:p>
            <a:pPr eaLnBrk="1" hangingPunct="1"/>
            <a:r>
              <a:rPr lang="en-US" sz="2400" u="sng" dirty="0" smtClean="0"/>
              <a:t/>
            </a:r>
            <a:br>
              <a:rPr lang="en-US" sz="2400" u="sng" dirty="0" smtClean="0"/>
            </a:br>
            <a:r>
              <a:rPr lang="en-US" sz="2000" dirty="0" smtClean="0">
                <a:solidFill>
                  <a:srgbClr val="FF0000"/>
                </a:solidFill>
              </a:rPr>
              <a:t>HOẠT ĐỘNG SẢN XUẤT CỦA NGƯỜI DÂN Ở HOÀNG LIÊN SƠN</a:t>
            </a: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slide(fromBottom)">
                                      <p:cBhvr>
                                        <p:cTn id="7" dur="500"/>
                                        <p:tgtEl>
                                          <p:spTgt spid="44034"/>
                                        </p:tgtEl>
                                      </p:cBhvr>
                                    </p:animEffect>
                                  </p:childTnLst>
                                  <p:subTnLst>
                                    <p:set>
                                      <p:cBhvr override="childStyle">
                                        <p:cTn dur="1" fill="hold" display="0" masterRel="nextClick" afterEffect="1"/>
                                        <p:tgtEl>
                                          <p:spTgt spid="4403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dissolve">
                                      <p:cBhvr>
                                        <p:cTn id="12" dur="500"/>
                                        <p:tgtEl>
                                          <p:spTgt spid="44035"/>
                                        </p:tgtEl>
                                      </p:cBhvr>
                                    </p:animEffect>
                                  </p:childTnLst>
                                  <p:subTnLst>
                                    <p:set>
                                      <p:cBhvr override="childStyle">
                                        <p:cTn dur="1" fill="hold" display="0" masterRel="nextClick" afterEffect="1"/>
                                        <p:tgtEl>
                                          <p:spTgt spid="4403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1371600"/>
            <a:ext cx="8229600" cy="1143000"/>
          </a:xfrm>
        </p:spPr>
        <p:txBody>
          <a:bodyPr/>
          <a:lstStyle/>
          <a:p>
            <a:r>
              <a:rPr lang="en-US" u="sng" smtClean="0">
                <a:solidFill>
                  <a:srgbClr val="FF0000"/>
                </a:solidFill>
              </a:rPr>
              <a:t>Củng cố bài:</a:t>
            </a:r>
            <a:r>
              <a:rPr lang="en-US" smtClean="0"/>
              <a:t> </a:t>
            </a:r>
          </a:p>
        </p:txBody>
      </p:sp>
      <p:sp>
        <p:nvSpPr>
          <p:cNvPr id="50180" name="AutoShape 4"/>
          <p:cNvSpPr>
            <a:spLocks noGrp="1" noChangeArrowheads="1"/>
          </p:cNvSpPr>
          <p:nvPr>
            <p:ph type="body" idx="1"/>
          </p:nvPr>
        </p:nvSpPr>
        <p:spPr>
          <a:xfrm>
            <a:off x="457200" y="2743200"/>
            <a:ext cx="8229600" cy="3382963"/>
          </a:xfrm>
          <a:prstGeom prst="wedgeRectCallout">
            <a:avLst>
              <a:gd name="adj1" fmla="val -35514"/>
              <a:gd name="adj2" fmla="val 177218"/>
            </a:avLst>
          </a:prstGeom>
          <a:solidFill>
            <a:srgbClr val="FFFF00"/>
          </a:solidFill>
          <a:ln>
            <a:solidFill>
              <a:schemeClr val="tx1"/>
            </a:solidFill>
          </a:ln>
        </p:spPr>
        <p:txBody>
          <a:bodyPr/>
          <a:lstStyle/>
          <a:p>
            <a:pPr>
              <a:spcBef>
                <a:spcPct val="50000"/>
              </a:spcBef>
              <a:buFontTx/>
              <a:buNone/>
            </a:pPr>
            <a:r>
              <a:rPr lang="en-US" b="1" smtClean="0"/>
              <a:t>Người dân Hoàng Liên sơn làm những nghề gì ? Nghề nào là chính ? </a:t>
            </a:r>
          </a:p>
          <a:p>
            <a:pPr algn="ctr">
              <a:spcBef>
                <a:spcPct val="0"/>
              </a:spcBef>
              <a:buFontTx/>
              <a:buNone/>
            </a:pPr>
            <a:endParaRPr lang="en-US" sz="2800" b="1" smtClean="0">
              <a:solidFill>
                <a:srgbClr val="0000FF"/>
              </a:solidFill>
              <a:latin typeface="Tahoma" pitchFamily="34" charset="0"/>
            </a:endParaRPr>
          </a:p>
        </p:txBody>
      </p:sp>
      <p:sp>
        <p:nvSpPr>
          <p:cNvPr id="50181" name="TextBox 2"/>
          <p:cNvSpPr txBox="1">
            <a:spLocks noChangeArrowheads="1"/>
          </p:cNvSpPr>
          <p:nvPr/>
        </p:nvSpPr>
        <p:spPr bwMode="auto">
          <a:xfrm>
            <a:off x="0" y="457200"/>
            <a:ext cx="9144000" cy="1143000"/>
          </a:xfrm>
          <a:prstGeom prst="rect">
            <a:avLst/>
          </a:prstGeom>
          <a:noFill/>
          <a:ln w="9525">
            <a:noFill/>
            <a:miter lim="800000"/>
            <a:headEnd/>
            <a:tailEnd/>
          </a:ln>
        </p:spPr>
        <p:txBody>
          <a:bodyPr anchor="ctr"/>
          <a:lstStyle/>
          <a:p>
            <a:pPr algn="ctr"/>
            <a:r>
              <a:rPr lang="en-US" sz="2400" u="sng" dirty="0">
                <a:solidFill>
                  <a:schemeClr val="tx2"/>
                </a:solidFill>
              </a:rPr>
              <a:t/>
            </a:r>
            <a:br>
              <a:rPr lang="en-US" sz="2400" u="sng" dirty="0">
                <a:solidFill>
                  <a:schemeClr val="tx2"/>
                </a:solidFill>
              </a:rPr>
            </a:br>
            <a:r>
              <a:rPr lang="en-US" sz="2000" dirty="0">
                <a:solidFill>
                  <a:srgbClr val="FF0000"/>
                </a:solidFill>
              </a:rPr>
              <a:t>HOẠT ĐỘNG SẢN XUẤT CỦA NGƯỜI DÂN Ở HOÀNG LIÊN SƠN</a:t>
            </a:r>
            <a:r>
              <a:rPr lang="en-US" sz="2400" dirty="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1000"/>
                                        <p:tgtEl>
                                          <p:spTgt spid="50180"/>
                                        </p:tgtEl>
                                      </p:cBhvr>
                                    </p:animEffect>
                                    <p:anim calcmode="lin" valueType="num">
                                      <p:cBhvr>
                                        <p:cTn id="8" dur="1000" fill="hold"/>
                                        <p:tgtEl>
                                          <p:spTgt spid="50180"/>
                                        </p:tgtEl>
                                        <p:attrNameLst>
                                          <p:attrName>ppt_x</p:attrName>
                                        </p:attrNameLst>
                                      </p:cBhvr>
                                      <p:tavLst>
                                        <p:tav tm="0">
                                          <p:val>
                                            <p:strVal val="#ppt_x"/>
                                          </p:val>
                                        </p:tav>
                                        <p:tav tm="100000">
                                          <p:val>
                                            <p:strVal val="#ppt_x"/>
                                          </p:val>
                                        </p:tav>
                                      </p:tavLst>
                                    </p:anim>
                                    <p:anim calcmode="lin" valueType="num">
                                      <p:cBhvr>
                                        <p:cTn id="9" dur="1000" fill="hold"/>
                                        <p:tgtEl>
                                          <p:spTgt spid="5018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018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endParaRPr lang="en-US" smtClean="0"/>
          </a:p>
        </p:txBody>
      </p:sp>
      <p:pic>
        <p:nvPicPr>
          <p:cNvPr id="12292" name="Picture 3" descr="D:\BIEU ĐO TU DUY DIA 4\HOAT DONG SAN XUAT O HOANG LIEN SON.jpg"/>
          <p:cNvPicPr>
            <a:picLocks noChangeAspect="1" noChangeArrowheads="1"/>
          </p:cNvPicPr>
          <p:nvPr/>
        </p:nvPicPr>
        <p:blipFill>
          <a:blip r:embed="rId3"/>
          <a:srcRect/>
          <a:stretch>
            <a:fillRect/>
          </a:stretch>
        </p:blipFill>
        <p:spPr bwMode="auto">
          <a:xfrm>
            <a:off x="0" y="1447800"/>
            <a:ext cx="9144000" cy="5410200"/>
          </a:xfrm>
          <a:prstGeom prst="rect">
            <a:avLst/>
          </a:prstGeom>
          <a:noFill/>
          <a:ln w="9525">
            <a:noFill/>
            <a:miter lim="800000"/>
            <a:headEnd/>
            <a:tailEnd/>
          </a:ln>
        </p:spPr>
      </p:pic>
      <p:sp>
        <p:nvSpPr>
          <p:cNvPr id="12294" name="TextBox 2"/>
          <p:cNvSpPr txBox="1">
            <a:spLocks noChangeArrowheads="1"/>
          </p:cNvSpPr>
          <p:nvPr/>
        </p:nvSpPr>
        <p:spPr bwMode="auto">
          <a:xfrm>
            <a:off x="0" y="457200"/>
            <a:ext cx="9144000" cy="1143000"/>
          </a:xfrm>
          <a:prstGeom prst="rect">
            <a:avLst/>
          </a:prstGeom>
          <a:noFill/>
          <a:ln w="9525">
            <a:noFill/>
            <a:miter lim="800000"/>
            <a:headEnd/>
            <a:tailEnd/>
          </a:ln>
        </p:spPr>
        <p:txBody>
          <a:bodyPr anchor="ctr"/>
          <a:lstStyle/>
          <a:p>
            <a:pPr algn="ctr"/>
            <a:r>
              <a:rPr lang="en-US" sz="2400" u="sng" dirty="0">
                <a:solidFill>
                  <a:schemeClr val="tx2"/>
                </a:solidFill>
              </a:rPr>
              <a:t/>
            </a:r>
            <a:br>
              <a:rPr lang="en-US" sz="2400" u="sng" dirty="0">
                <a:solidFill>
                  <a:schemeClr val="tx2"/>
                </a:solidFill>
              </a:rPr>
            </a:br>
            <a:r>
              <a:rPr lang="en-US" sz="2000" dirty="0">
                <a:solidFill>
                  <a:srgbClr val="FF0000"/>
                </a:solidFill>
              </a:rPr>
              <a:t>HOẠT ĐỘNG SẢN XUẤT CỦA NGƯỜI DÂN Ở HOÀNG LIÊN SƠN</a:t>
            </a:r>
            <a:r>
              <a:rPr lang="en-US" sz="2400" dirty="0">
                <a:solidFill>
                  <a:schemeClr val="tx2"/>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3184525" y="722313"/>
            <a:ext cx="184150" cy="366712"/>
          </a:xfrm>
          <a:prstGeom prst="rect">
            <a:avLst/>
          </a:prstGeom>
          <a:noFill/>
          <a:ln w="9525">
            <a:noFill/>
            <a:miter lim="800000"/>
            <a:headEnd/>
            <a:tailEnd/>
          </a:ln>
          <a:effectLst/>
        </p:spPr>
        <p:txBody>
          <a:bodyPr wrap="none">
            <a:spAutoFit/>
          </a:bodyPr>
          <a:lstStyle/>
          <a:p>
            <a:endParaRPr lang="en-US"/>
          </a:p>
        </p:txBody>
      </p:sp>
      <p:sp>
        <p:nvSpPr>
          <p:cNvPr id="53253" name="Text Box 5"/>
          <p:cNvSpPr txBox="1">
            <a:spLocks noChangeArrowheads="1"/>
          </p:cNvSpPr>
          <p:nvPr/>
        </p:nvSpPr>
        <p:spPr bwMode="auto">
          <a:xfrm>
            <a:off x="3657600" y="2362200"/>
            <a:ext cx="1527175" cy="519113"/>
          </a:xfrm>
          <a:prstGeom prst="rect">
            <a:avLst/>
          </a:prstGeom>
          <a:noFill/>
          <a:ln w="9525">
            <a:noFill/>
            <a:miter lim="800000"/>
            <a:headEnd/>
            <a:tailEnd/>
          </a:ln>
          <a:effectLst/>
        </p:spPr>
        <p:txBody>
          <a:bodyPr wrap="none">
            <a:spAutoFit/>
          </a:bodyPr>
          <a:lstStyle/>
          <a:p>
            <a:r>
              <a:rPr lang="en-US" sz="2800" b="1" u="sng">
                <a:solidFill>
                  <a:srgbClr val="FF0000"/>
                </a:solidFill>
              </a:rPr>
              <a:t>VỀ NHÀ</a:t>
            </a:r>
          </a:p>
        </p:txBody>
      </p:sp>
      <p:sp>
        <p:nvSpPr>
          <p:cNvPr id="53254" name="Text Box 6"/>
          <p:cNvSpPr txBox="1">
            <a:spLocks noChangeArrowheads="1"/>
          </p:cNvSpPr>
          <p:nvPr/>
        </p:nvSpPr>
        <p:spPr bwMode="auto">
          <a:xfrm>
            <a:off x="533400" y="3505200"/>
            <a:ext cx="7786688" cy="1187450"/>
          </a:xfrm>
          <a:prstGeom prst="rect">
            <a:avLst/>
          </a:prstGeom>
          <a:noFill/>
          <a:ln w="9525">
            <a:noFill/>
            <a:miter lim="800000"/>
            <a:headEnd/>
            <a:tailEnd/>
          </a:ln>
          <a:effectLst/>
        </p:spPr>
        <p:txBody>
          <a:bodyPr wrap="none">
            <a:spAutoFit/>
          </a:bodyPr>
          <a:lstStyle/>
          <a:p>
            <a:pPr>
              <a:buFontTx/>
              <a:buChar char="-"/>
            </a:pPr>
            <a:r>
              <a:rPr lang="en-US" sz="2400"/>
              <a:t>Học thuộc ghi nhớ và trả lời các câu hỏi 1 và 2 trang 79</a:t>
            </a:r>
          </a:p>
          <a:p>
            <a:pPr>
              <a:buFontTx/>
              <a:buChar char="-"/>
            </a:pPr>
            <a:r>
              <a:rPr lang="en-US" sz="2400">
                <a:solidFill>
                  <a:srgbClr val="0000FF"/>
                </a:solidFill>
              </a:rPr>
              <a:t>Xem bài : TRUNG DU BẮC BỘ</a:t>
            </a:r>
          </a:p>
          <a:p>
            <a:endParaRPr lang="en-US" sz="2400">
              <a:solidFill>
                <a:srgbClr val="0000FF"/>
              </a:solidFill>
            </a:endParaRPr>
          </a:p>
        </p:txBody>
      </p:sp>
      <p:sp>
        <p:nvSpPr>
          <p:cNvPr id="53256" name="TextBox 2"/>
          <p:cNvSpPr txBox="1">
            <a:spLocks noChangeArrowheads="1"/>
          </p:cNvSpPr>
          <p:nvPr/>
        </p:nvSpPr>
        <p:spPr bwMode="auto">
          <a:xfrm>
            <a:off x="0" y="457200"/>
            <a:ext cx="9144000" cy="1143000"/>
          </a:xfrm>
          <a:prstGeom prst="rect">
            <a:avLst/>
          </a:prstGeom>
          <a:noFill/>
          <a:ln w="9525">
            <a:noFill/>
            <a:miter lim="800000"/>
            <a:headEnd/>
            <a:tailEnd/>
          </a:ln>
        </p:spPr>
        <p:txBody>
          <a:bodyPr anchor="ctr"/>
          <a:lstStyle/>
          <a:p>
            <a:pPr algn="ctr"/>
            <a:r>
              <a:rPr lang="en-US" sz="2400" u="sng" dirty="0">
                <a:solidFill>
                  <a:schemeClr val="tx2"/>
                </a:solidFill>
              </a:rPr>
              <a:t/>
            </a:r>
            <a:br>
              <a:rPr lang="en-US" sz="2400" u="sng" dirty="0">
                <a:solidFill>
                  <a:schemeClr val="tx2"/>
                </a:solidFill>
              </a:rPr>
            </a:br>
            <a:r>
              <a:rPr lang="en-US" sz="2000" dirty="0">
                <a:solidFill>
                  <a:srgbClr val="FF0000"/>
                </a:solidFill>
              </a:rPr>
              <a:t>HOẠT ĐỘNG SẢN XUẤT CỦA NGƯỜI DÂN Ở HOÀNG LIÊN SƠN</a:t>
            </a:r>
            <a:r>
              <a:rPr lang="en-US" sz="2400" dirty="0">
                <a:solidFill>
                  <a:schemeClr val="tx2"/>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smtClean="0"/>
          </a:p>
        </p:txBody>
      </p:sp>
      <p:pic>
        <p:nvPicPr>
          <p:cNvPr id="55300" name="Picture 4" descr="photo (7)"/>
          <p:cNvPicPr>
            <a:picLocks noGrp="1" noChangeAspect="1" noChangeArrowheads="1"/>
          </p:cNvPicPr>
          <p:nvPr>
            <p:ph type="body" idx="1"/>
          </p:nvPr>
        </p:nvPicPr>
        <p:blipFill>
          <a:blip r:embed="rId2"/>
          <a:srcRect/>
          <a:stretch>
            <a:fillRect/>
          </a:stretch>
        </p:blipFill>
        <p:spPr>
          <a:xfrm>
            <a:off x="228600" y="304800"/>
            <a:ext cx="8686800" cy="6172200"/>
          </a:xfrm>
          <a:noFill/>
          <a:ln/>
        </p:spPr>
      </p:pic>
      <p:sp>
        <p:nvSpPr>
          <p:cNvPr id="55301" name="WordArt 5"/>
          <p:cNvSpPr>
            <a:spLocks noChangeArrowheads="1" noChangeShapeType="1" noTextEdit="1"/>
          </p:cNvSpPr>
          <p:nvPr/>
        </p:nvSpPr>
        <p:spPr bwMode="auto">
          <a:xfrm>
            <a:off x="990600" y="990600"/>
            <a:ext cx="5867400" cy="990600"/>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2000" kern="10">
                <a:ln w="9525">
                  <a:round/>
                  <a:headEnd/>
                  <a:tailEnd/>
                </a:ln>
                <a:gradFill rotWithShape="0">
                  <a:gsLst>
                    <a:gs pos="0">
                      <a:srgbClr val="FFE701"/>
                    </a:gs>
                    <a:gs pos="100000">
                      <a:srgbClr val="FE3E02"/>
                    </a:gs>
                  </a:gsLst>
                  <a:lin ang="5400000" scaled="1"/>
                </a:gradFill>
                <a:latin typeface="Arial"/>
                <a:cs typeface="Arial"/>
              </a:rPr>
              <a:t>CHÚC CÁC EM DỒI DÀO SỨC KHOẺ - HỌC TỐT.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676400"/>
            <a:ext cx="8229600" cy="3429000"/>
          </a:xfrm>
        </p:spPr>
        <p:txBody>
          <a:bodyPr/>
          <a:lstStyle/>
          <a:p>
            <a:pPr algn="l" eaLnBrk="1" hangingPunct="1"/>
            <a:r>
              <a:rPr lang="en-US" sz="3200" smtClean="0">
                <a:solidFill>
                  <a:srgbClr val="0000FF"/>
                </a:solidFill>
              </a:rPr>
              <a:t> - Kể tên một số dân tộc ít người ở Hoàng Liên Sơn.</a:t>
            </a:r>
            <a:br>
              <a:rPr lang="en-US" sz="3200" smtClean="0">
                <a:solidFill>
                  <a:srgbClr val="0000FF"/>
                </a:solidFill>
              </a:rPr>
            </a:br>
            <a:r>
              <a:rPr lang="en-US" sz="3200" smtClean="0">
                <a:solidFill>
                  <a:srgbClr val="0000FF"/>
                </a:solidFill>
              </a:rPr>
              <a:t> - Kể tên một số lễ hội của người dân ở Hoàng Liên Sơn.</a:t>
            </a:r>
            <a:br>
              <a:rPr lang="en-US" sz="3200" smtClean="0">
                <a:solidFill>
                  <a:srgbClr val="0000FF"/>
                </a:solidFill>
              </a:rPr>
            </a:br>
            <a:r>
              <a:rPr lang="en-US" sz="3200" smtClean="0">
                <a:solidFill>
                  <a:srgbClr val="0000FF"/>
                </a:solidFill>
              </a:rPr>
              <a:t>- Nêu những nét đặc trưng trong trang phục của người dân ở Hoàng Liên Sơn.</a:t>
            </a:r>
            <a:br>
              <a:rPr lang="en-US" sz="3200" smtClean="0">
                <a:solidFill>
                  <a:srgbClr val="0000FF"/>
                </a:solidFill>
              </a:rPr>
            </a:br>
            <a:endParaRPr lang="en-US" sz="3200" smtClean="0">
              <a:solidFill>
                <a:srgbClr val="0000FF"/>
              </a:solidFill>
            </a:endParaRPr>
          </a:p>
        </p:txBody>
      </p:sp>
      <p:sp>
        <p:nvSpPr>
          <p:cNvPr id="3075" name="Rectangle 3"/>
          <p:cNvSpPr>
            <a:spLocks noGrp="1" noChangeArrowheads="1"/>
          </p:cNvSpPr>
          <p:nvPr>
            <p:ph type="body" idx="1"/>
          </p:nvPr>
        </p:nvSpPr>
        <p:spPr>
          <a:xfrm>
            <a:off x="1295400" y="304800"/>
            <a:ext cx="6400800" cy="1066800"/>
          </a:xfrm>
        </p:spPr>
        <p:txBody>
          <a:bodyPr/>
          <a:lstStyle/>
          <a:p>
            <a:pPr eaLnBrk="1" hangingPunct="1">
              <a:buFontTx/>
              <a:buNone/>
            </a:pPr>
            <a:r>
              <a:rPr lang="en-US" smtClean="0"/>
              <a:t> </a:t>
            </a:r>
            <a:r>
              <a:rPr lang="en-US" sz="6000" b="1" u="sng" smtClean="0">
                <a:solidFill>
                  <a:srgbClr val="FF0066"/>
                </a:solidFill>
                <a:latin typeface="Times New Roman" pitchFamily="18" charset="0"/>
                <a:cs typeface="Times New Roman" pitchFamily="18" charset="0"/>
              </a:rPr>
              <a:t>Kiểm tra bài cũ:</a:t>
            </a:r>
            <a:endParaRPr lang="en-US" sz="6000" b="1" u="sng" smtClean="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to="" calcmode="lin" valueType="num">
                                      <p:cBhvr>
                                        <p:cTn id="7" dur="1" fill="hold"/>
                                        <p:tgtEl>
                                          <p:spTgt spid="30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308526"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sp>
        <p:nvSpPr>
          <p:cNvPr id="30723" name="TextBox 2"/>
          <p:cNvSpPr txBox="1">
            <a:spLocks noChangeArrowheads="1"/>
          </p:cNvSpPr>
          <p:nvPr/>
        </p:nvSpPr>
        <p:spPr bwMode="auto">
          <a:xfrm>
            <a:off x="762000" y="304800"/>
            <a:ext cx="75438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 HOÀNG LIÊN SƠN  </a:t>
            </a:r>
          </a:p>
        </p:txBody>
      </p:sp>
      <p:sp>
        <p:nvSpPr>
          <p:cNvPr id="4" name="TextBox 3"/>
          <p:cNvSpPr txBox="1">
            <a:spLocks noChangeArrowheads="1"/>
          </p:cNvSpPr>
          <p:nvPr/>
        </p:nvSpPr>
        <p:spPr bwMode="auto">
          <a:xfrm>
            <a:off x="0" y="2743200"/>
            <a:ext cx="9144000" cy="2528888"/>
          </a:xfrm>
          <a:prstGeom prst="rect">
            <a:avLst/>
          </a:prstGeom>
          <a:noFill/>
          <a:ln w="9525">
            <a:noFill/>
            <a:miter lim="800000"/>
            <a:headEnd/>
            <a:tailEnd/>
          </a:ln>
        </p:spPr>
        <p:txBody>
          <a:bodyPr>
            <a:spAutoFit/>
          </a:bodyPr>
          <a:lstStyle/>
          <a:p>
            <a:r>
              <a:rPr lang="en-US" sz="3200" b="1">
                <a:solidFill>
                  <a:srgbClr val="0070C0"/>
                </a:solidFill>
                <a:latin typeface="Times New Roman" pitchFamily="18" charset="0"/>
                <a:cs typeface="Times New Roman" pitchFamily="18" charset="0"/>
              </a:rPr>
              <a:t>Câu 1.Người dân ở Hoàng Liên Sơn thường trồng gì ? ở đâu ?</a:t>
            </a:r>
          </a:p>
          <a:p>
            <a:endParaRPr lang="en-US" sz="3200" b="1">
              <a:solidFill>
                <a:srgbClr val="0070C0"/>
              </a:solidFill>
              <a:latin typeface="Times New Roman" pitchFamily="18" charset="0"/>
              <a:cs typeface="Times New Roman" pitchFamily="18" charset="0"/>
            </a:endParaRPr>
          </a:p>
          <a:p>
            <a:r>
              <a:rPr lang="en-US" sz="3200" b="1">
                <a:solidFill>
                  <a:srgbClr val="0070C0"/>
                </a:solidFill>
                <a:latin typeface="Times New Roman" pitchFamily="18" charset="0"/>
                <a:cs typeface="Times New Roman" pitchFamily="18" charset="0"/>
              </a:rPr>
              <a:t>Câu 2.</a:t>
            </a:r>
            <a:r>
              <a:rPr lang="en-US" sz="3200" b="1">
                <a:solidFill>
                  <a:srgbClr val="CC00CC"/>
                </a:solidFill>
              </a:rPr>
              <a:t> Tại sao họ lại có cách thức trồng trọt như vậy ?</a:t>
            </a:r>
          </a:p>
        </p:txBody>
      </p:sp>
      <p:sp>
        <p:nvSpPr>
          <p:cNvPr id="30725" name="TextBox 4"/>
          <p:cNvSpPr txBox="1">
            <a:spLocks noChangeArrowheads="1"/>
          </p:cNvSpPr>
          <p:nvPr/>
        </p:nvSpPr>
        <p:spPr bwMode="auto">
          <a:xfrm>
            <a:off x="685800" y="1600200"/>
            <a:ext cx="6096000" cy="708025"/>
          </a:xfrm>
          <a:prstGeom prst="rect">
            <a:avLst/>
          </a:prstGeom>
          <a:no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1.Trồng trọt trên đất dốc</a:t>
            </a:r>
          </a:p>
        </p:txBody>
      </p:sp>
      <p:sp>
        <p:nvSpPr>
          <p:cNvPr id="30726" name="Text Box 6"/>
          <p:cNvSpPr txBox="1">
            <a:spLocks noChangeArrowheads="1"/>
          </p:cNvSpPr>
          <p:nvPr/>
        </p:nvSpPr>
        <p:spPr bwMode="auto">
          <a:xfrm>
            <a:off x="609600" y="2362200"/>
            <a:ext cx="3352800" cy="366713"/>
          </a:xfrm>
          <a:prstGeom prst="rect">
            <a:avLst/>
          </a:prstGeom>
          <a:noFill/>
          <a:ln w="9525">
            <a:noFill/>
            <a:miter lim="800000"/>
            <a:headEnd/>
            <a:tailEnd/>
          </a:ln>
          <a:effectLst/>
        </p:spPr>
        <p:txBody>
          <a:bodyPr>
            <a:spAutoFit/>
          </a:bodyPr>
          <a:lstStyle/>
          <a:p>
            <a:pPr>
              <a:spcBef>
                <a:spcPct val="50000"/>
              </a:spcBef>
            </a:pPr>
            <a:r>
              <a:rPr lang="en-US" b="1"/>
              <a:t>Làm việc theo nhóm:</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0725"/>
                                        </p:tgtEl>
                                        <p:attrNameLst>
                                          <p:attrName>style.visibility</p:attrName>
                                        </p:attrNameLst>
                                      </p:cBhvr>
                                      <p:to>
                                        <p:strVal val="visible"/>
                                      </p:to>
                                    </p:set>
                                    <p:animEffect transition="in" filter="box(in)">
                                      <p:cBhvr>
                                        <p:cTn id="13" dur="500"/>
                                        <p:tgtEl>
                                          <p:spTgt spid="307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0726"/>
                                        </p:tgtEl>
                                        <p:attrNameLst>
                                          <p:attrName>style.visibility</p:attrName>
                                        </p:attrNameLst>
                                      </p:cBhvr>
                                      <p:to>
                                        <p:strVal val="visible"/>
                                      </p:to>
                                    </p:set>
                                    <p:animEffect transition="in" filter="checkerboard(across)">
                                      <p:cBhvr>
                                        <p:cTn id="18" dur="500"/>
                                        <p:tgtEl>
                                          <p:spTgt spid="307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5" grpId="0"/>
      <p:bldP spid="307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308526"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sp>
        <p:nvSpPr>
          <p:cNvPr id="5123" name="TextBox 2"/>
          <p:cNvSpPr txBox="1">
            <a:spLocks noChangeArrowheads="1"/>
          </p:cNvSpPr>
          <p:nvPr/>
        </p:nvSpPr>
        <p:spPr bwMode="auto">
          <a:xfrm>
            <a:off x="762000" y="457200"/>
            <a:ext cx="75438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 HOÀNG LIÊN SƠN  </a:t>
            </a:r>
          </a:p>
        </p:txBody>
      </p:sp>
      <p:sp>
        <p:nvSpPr>
          <p:cNvPr id="4" name="TextBox 3"/>
          <p:cNvSpPr txBox="1">
            <a:spLocks noChangeArrowheads="1"/>
          </p:cNvSpPr>
          <p:nvPr/>
        </p:nvSpPr>
        <p:spPr bwMode="auto">
          <a:xfrm>
            <a:off x="0" y="2209800"/>
            <a:ext cx="9144000" cy="3625850"/>
          </a:xfrm>
          <a:prstGeom prst="rect">
            <a:avLst/>
          </a:prstGeom>
          <a:noFill/>
          <a:ln w="9525">
            <a:noFill/>
            <a:miter lim="800000"/>
            <a:headEnd/>
            <a:tailEnd/>
          </a:ln>
        </p:spPr>
        <p:txBody>
          <a:bodyPr>
            <a:spAutoFit/>
          </a:bodyPr>
          <a:lstStyle/>
          <a:p>
            <a:r>
              <a:rPr lang="en-US" sz="3200" b="1">
                <a:solidFill>
                  <a:srgbClr val="0070C0"/>
                </a:solidFill>
                <a:latin typeface="Times New Roman" pitchFamily="18" charset="0"/>
                <a:cs typeface="Times New Roman" pitchFamily="18" charset="0"/>
              </a:rPr>
              <a:t>Câu 1.Người dân ở Hoàng Liên Sơn thường trồng  gì ? ở đâu ?</a:t>
            </a:r>
          </a:p>
          <a:p>
            <a:endParaRPr lang="en-US" sz="3200" b="1">
              <a:solidFill>
                <a:srgbClr val="0070C0"/>
              </a:solidFill>
              <a:latin typeface="Times New Roman" pitchFamily="18" charset="0"/>
              <a:cs typeface="Times New Roman" pitchFamily="18" charset="0"/>
            </a:endParaRPr>
          </a:p>
          <a:p>
            <a:r>
              <a:rPr lang="en-US" sz="3200" b="1">
                <a:solidFill>
                  <a:srgbClr val="FF0066"/>
                </a:solidFill>
                <a:latin typeface="Times New Roman" pitchFamily="18" charset="0"/>
                <a:cs typeface="Times New Roman" pitchFamily="18" charset="0"/>
              </a:rPr>
              <a:t>Trồng lúa, ngô, chè… trên ruộng bậc thang, nương rẫy. Ngoài ra còn trồng lanh, rau, cây ăn quả xứ </a:t>
            </a:r>
          </a:p>
          <a:p>
            <a:r>
              <a:rPr lang="en-US" sz="3200" b="1">
                <a:solidFill>
                  <a:srgbClr val="FF0066"/>
                </a:solidFill>
                <a:latin typeface="Times New Roman" pitchFamily="18" charset="0"/>
                <a:cs typeface="Times New Roman" pitchFamily="18" charset="0"/>
              </a:rPr>
              <a:t>             lạnh (đào, lê, mận,…)</a:t>
            </a:r>
          </a:p>
          <a:p>
            <a:endParaRPr lang="en-US" sz="4000" b="1">
              <a:solidFill>
                <a:srgbClr val="0070C0"/>
              </a:solidFill>
              <a:latin typeface="Times New Roman" pitchFamily="18" charset="0"/>
              <a:cs typeface="Times New Roman" pitchFamily="18" charset="0"/>
            </a:endParaRPr>
          </a:p>
        </p:txBody>
      </p:sp>
      <p:sp>
        <p:nvSpPr>
          <p:cNvPr id="5125" name="TextBox 4"/>
          <p:cNvSpPr txBox="1">
            <a:spLocks noChangeArrowheads="1"/>
          </p:cNvSpPr>
          <p:nvPr/>
        </p:nvSpPr>
        <p:spPr bwMode="auto">
          <a:xfrm>
            <a:off x="685800" y="1600200"/>
            <a:ext cx="6096000" cy="708025"/>
          </a:xfrm>
          <a:prstGeom prst="rect">
            <a:avLst/>
          </a:prstGeom>
          <a:noFill/>
          <a:ln w="9525">
            <a:noFill/>
            <a:miter lim="800000"/>
            <a:headEnd/>
            <a:tailEnd/>
          </a:ln>
        </p:spPr>
        <p:txBody>
          <a:bodyPr>
            <a:spAutoFit/>
          </a:bodyPr>
          <a:lstStyle/>
          <a:p>
            <a:r>
              <a:rPr lang="en-US" sz="4000" b="1">
                <a:solidFill>
                  <a:srgbClr val="FF0000"/>
                </a:solidFill>
                <a:latin typeface="Times New Roman" pitchFamily="18" charset="0"/>
                <a:cs typeface="Times New Roman" pitchFamily="18" charset="0"/>
              </a:rPr>
              <a:t>1.Trồng trọt trên đất dốc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p:cTn id="1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308526"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sp>
        <p:nvSpPr>
          <p:cNvPr id="29699" name="Rectangle 5"/>
          <p:cNvSpPr>
            <a:spLocks noChangeArrowheads="1"/>
          </p:cNvSpPr>
          <p:nvPr/>
        </p:nvSpPr>
        <p:spPr bwMode="auto">
          <a:xfrm>
            <a:off x="1828800" y="609600"/>
            <a:ext cx="62484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 HOÀNG LIÊN SƠN </a:t>
            </a:r>
            <a:endParaRPr lang="en-US" sz="2800" dirty="0"/>
          </a:p>
        </p:txBody>
      </p:sp>
      <p:sp>
        <p:nvSpPr>
          <p:cNvPr id="29700" name="Rectangle 6"/>
          <p:cNvSpPr>
            <a:spLocks noChangeArrowheads="1"/>
          </p:cNvSpPr>
          <p:nvPr/>
        </p:nvSpPr>
        <p:spPr bwMode="auto">
          <a:xfrm>
            <a:off x="609600" y="2133600"/>
            <a:ext cx="5618163" cy="701675"/>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1.Trồng trọt trên đất dốc</a:t>
            </a:r>
          </a:p>
        </p:txBody>
      </p:sp>
      <p:sp>
        <p:nvSpPr>
          <p:cNvPr id="8" name="TextBox 7"/>
          <p:cNvSpPr txBox="1">
            <a:spLocks noChangeArrowheads="1"/>
          </p:cNvSpPr>
          <p:nvPr/>
        </p:nvSpPr>
        <p:spPr bwMode="auto">
          <a:xfrm>
            <a:off x="228600" y="3048000"/>
            <a:ext cx="8915400" cy="3443288"/>
          </a:xfrm>
          <a:prstGeom prst="rect">
            <a:avLst/>
          </a:prstGeom>
          <a:noFill/>
          <a:ln w="9525">
            <a:noFill/>
            <a:miter lim="800000"/>
            <a:headEnd/>
            <a:tailEnd/>
          </a:ln>
        </p:spPr>
        <p:txBody>
          <a:bodyPr>
            <a:spAutoFit/>
          </a:bodyPr>
          <a:lstStyle/>
          <a:p>
            <a:r>
              <a:rPr lang="en-US" sz="3200" b="1">
                <a:solidFill>
                  <a:srgbClr val="CC00CC"/>
                </a:solidFill>
                <a:latin typeface="Times New Roman" pitchFamily="18" charset="0"/>
                <a:cs typeface="Times New Roman" pitchFamily="18" charset="0"/>
              </a:rPr>
              <a:t>Câu 2. Tại sao họ lại có cách thức trồng trọt như vậy ?</a:t>
            </a:r>
            <a:r>
              <a:rPr lang="en-US" sz="3200">
                <a:latin typeface="Times New Roman" pitchFamily="18" charset="0"/>
                <a:cs typeface="Times New Roman" pitchFamily="18" charset="0"/>
              </a:rPr>
              <a:t>  </a:t>
            </a:r>
          </a:p>
          <a:p>
            <a:r>
              <a:rPr lang="en-US" sz="3200">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Vì họ sống ở vùng núi đất dốc nên phải làm ruộng bậc thang để giúp cho việc giữ nước, chống xói mòn. Khí hậu lạnh trồng rau và quả </a:t>
            </a:r>
            <a:r>
              <a:rPr lang="en-US" sz="2800" b="1">
                <a:solidFill>
                  <a:srgbClr val="0000FF"/>
                </a:solidFill>
              </a:rPr>
              <a:t>xứ lạnh.</a:t>
            </a:r>
          </a:p>
          <a:p>
            <a:endParaRPr lang="en-US" sz="2800" b="1">
              <a:solidFill>
                <a:srgbClr val="0000FF"/>
              </a:solidFill>
              <a:latin typeface="Times New Roman" pitchFamily="18" charset="0"/>
              <a:cs typeface="Times New Roman" pitchFamily="18" charset="0"/>
            </a:endParaRPr>
          </a:p>
          <a:p>
            <a:r>
              <a:rPr lang="en-US" sz="3200" b="1">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8">
                                            <p:txEl>
                                              <p:pRg st="1" end="1"/>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p:cTn id="1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308526"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sp>
        <p:nvSpPr>
          <p:cNvPr id="28675" name="Rectangle 2"/>
          <p:cNvSpPr>
            <a:spLocks noChangeArrowheads="1"/>
          </p:cNvSpPr>
          <p:nvPr/>
        </p:nvSpPr>
        <p:spPr bwMode="auto">
          <a:xfrm>
            <a:off x="609600" y="6096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pic>
        <p:nvPicPr>
          <p:cNvPr id="4" name="Picture 4" descr="Ruong bac thang"/>
          <p:cNvPicPr>
            <a:picLocks noChangeAspect="1" noChangeArrowheads="1"/>
          </p:cNvPicPr>
          <p:nvPr/>
        </p:nvPicPr>
        <p:blipFill>
          <a:blip r:embed="rId3"/>
          <a:srcRect/>
          <a:stretch>
            <a:fillRect/>
          </a:stretch>
        </p:blipFill>
        <p:spPr bwMode="auto">
          <a:xfrm>
            <a:off x="1066800" y="1600200"/>
            <a:ext cx="7467600" cy="4343400"/>
          </a:xfrm>
          <a:prstGeom prst="rect">
            <a:avLst/>
          </a:prstGeom>
          <a:noFill/>
          <a:ln w="9525">
            <a:noFill/>
            <a:miter lim="800000"/>
            <a:headEnd/>
            <a:tailEnd/>
          </a:ln>
        </p:spPr>
      </p:pic>
      <p:sp>
        <p:nvSpPr>
          <p:cNvPr id="5" name="TextBox 4"/>
          <p:cNvSpPr txBox="1">
            <a:spLocks noChangeArrowheads="1"/>
          </p:cNvSpPr>
          <p:nvPr/>
        </p:nvSpPr>
        <p:spPr bwMode="auto">
          <a:xfrm>
            <a:off x="2819400" y="6096000"/>
            <a:ext cx="3429000" cy="584200"/>
          </a:xfrm>
          <a:prstGeom prst="rect">
            <a:avLst/>
          </a:prstGeom>
          <a:noFill/>
          <a:ln w="9525">
            <a:noFill/>
            <a:miter lim="800000"/>
            <a:headEnd/>
            <a:tailEnd/>
          </a:ln>
        </p:spPr>
        <p:txBody>
          <a:bodyPr>
            <a:spAutoFit/>
          </a:bodyPr>
          <a:lstStyle/>
          <a:p>
            <a:r>
              <a:rPr lang="en-US" sz="3200" b="1">
                <a:solidFill>
                  <a:srgbClr val="CC00CC"/>
                </a:solidFill>
                <a:latin typeface="Times New Roman" pitchFamily="18" charset="0"/>
                <a:cs typeface="Times New Roman" pitchFamily="18" charset="0"/>
              </a:rPr>
              <a:t>Ruộng bậc thang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ai che"/>
          <p:cNvPicPr>
            <a:picLocks noChangeAspect="1" noChangeArrowheads="1"/>
          </p:cNvPicPr>
          <p:nvPr/>
        </p:nvPicPr>
        <p:blipFill>
          <a:blip r:embed="rId2"/>
          <a:srcRect/>
          <a:stretch>
            <a:fillRect/>
          </a:stretch>
        </p:blipFill>
        <p:spPr bwMode="auto">
          <a:xfrm>
            <a:off x="152400" y="1524000"/>
            <a:ext cx="8839200" cy="4876800"/>
          </a:xfrm>
          <a:prstGeom prst="rect">
            <a:avLst/>
          </a:prstGeom>
          <a:noFill/>
        </p:spPr>
      </p:pic>
      <p:sp>
        <p:nvSpPr>
          <p:cNvPr id="31750" name="Rectangle 5"/>
          <p:cNvSpPr>
            <a:spLocks noChangeArrowheads="1"/>
          </p:cNvSpPr>
          <p:nvPr/>
        </p:nvSpPr>
        <p:spPr bwMode="auto">
          <a:xfrm>
            <a:off x="1676400" y="381000"/>
            <a:ext cx="62484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 HOÀNG LIÊN SƠN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3"/>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vuon bap cai"/>
          <p:cNvPicPr>
            <a:picLocks noChangeAspect="1" noChangeArrowheads="1"/>
          </p:cNvPicPr>
          <p:nvPr/>
        </p:nvPicPr>
        <p:blipFill>
          <a:blip r:embed="rId2"/>
          <a:srcRect/>
          <a:stretch>
            <a:fillRect/>
          </a:stretch>
        </p:blipFill>
        <p:spPr bwMode="auto">
          <a:xfrm>
            <a:off x="0" y="1524000"/>
            <a:ext cx="4568825" cy="2286000"/>
          </a:xfrm>
          <a:prstGeom prst="rect">
            <a:avLst/>
          </a:prstGeom>
          <a:noFill/>
        </p:spPr>
      </p:pic>
      <p:pic>
        <p:nvPicPr>
          <p:cNvPr id="6" name="Picture 5"/>
          <p:cNvPicPr>
            <a:picLocks noChangeAspect="1" noChangeArrowheads="1"/>
          </p:cNvPicPr>
          <p:nvPr/>
        </p:nvPicPr>
        <p:blipFill>
          <a:blip r:embed="rId3"/>
          <a:srcRect/>
          <a:stretch>
            <a:fillRect/>
          </a:stretch>
        </p:blipFill>
        <p:spPr bwMode="auto">
          <a:xfrm>
            <a:off x="4687888" y="1524000"/>
            <a:ext cx="4456112" cy="2286000"/>
          </a:xfrm>
          <a:prstGeom prst="rect">
            <a:avLst/>
          </a:prstGeom>
          <a:noFill/>
          <a:ln w="9525">
            <a:noFill/>
            <a:miter lim="800000"/>
            <a:headEnd/>
            <a:tailEnd/>
          </a:ln>
        </p:spPr>
      </p:pic>
      <p:pic>
        <p:nvPicPr>
          <p:cNvPr id="32772" name="Picture 4" descr="qua man"/>
          <p:cNvPicPr>
            <a:picLocks noChangeAspect="1" noChangeArrowheads="1"/>
          </p:cNvPicPr>
          <p:nvPr/>
        </p:nvPicPr>
        <p:blipFill>
          <a:blip r:embed="rId4"/>
          <a:srcRect/>
          <a:stretch>
            <a:fillRect/>
          </a:stretch>
        </p:blipFill>
        <p:spPr bwMode="auto">
          <a:xfrm>
            <a:off x="0" y="3810000"/>
            <a:ext cx="4495800" cy="3048000"/>
          </a:xfrm>
          <a:prstGeom prst="rect">
            <a:avLst/>
          </a:prstGeom>
          <a:noFill/>
        </p:spPr>
      </p:pic>
      <p:pic>
        <p:nvPicPr>
          <p:cNvPr id="32773" name="il_fi" descr="134243o6e_883238533"/>
          <p:cNvPicPr>
            <a:picLocks noChangeAspect="1" noChangeArrowheads="1"/>
          </p:cNvPicPr>
          <p:nvPr/>
        </p:nvPicPr>
        <p:blipFill>
          <a:blip r:embed="rId5"/>
          <a:srcRect/>
          <a:stretch>
            <a:fillRect/>
          </a:stretch>
        </p:blipFill>
        <p:spPr bwMode="auto">
          <a:xfrm>
            <a:off x="4648200" y="3810000"/>
            <a:ext cx="4495800" cy="3435350"/>
          </a:xfrm>
          <a:prstGeom prst="rect">
            <a:avLst/>
          </a:prstGeom>
          <a:noFill/>
          <a:ln w="9525">
            <a:noFill/>
            <a:miter lim="800000"/>
            <a:headEnd/>
            <a:tailEnd/>
          </a:ln>
        </p:spPr>
      </p:pic>
      <p:sp>
        <p:nvSpPr>
          <p:cNvPr id="32774" name="Text Box 6"/>
          <p:cNvSpPr txBox="1">
            <a:spLocks noChangeArrowheads="1"/>
          </p:cNvSpPr>
          <p:nvPr/>
        </p:nvSpPr>
        <p:spPr bwMode="auto">
          <a:xfrm>
            <a:off x="1295400" y="4114800"/>
            <a:ext cx="5105400" cy="579438"/>
          </a:xfrm>
          <a:prstGeom prst="rect">
            <a:avLst/>
          </a:prstGeom>
          <a:noFill/>
          <a:ln w="9525">
            <a:noFill/>
            <a:miter lim="800000"/>
            <a:headEnd/>
            <a:tailEnd/>
          </a:ln>
          <a:effectLst/>
        </p:spPr>
        <p:txBody>
          <a:bodyPr>
            <a:spAutoFit/>
          </a:bodyPr>
          <a:lstStyle/>
          <a:p>
            <a:pPr>
              <a:spcBef>
                <a:spcPct val="50000"/>
              </a:spcBef>
            </a:pPr>
            <a:r>
              <a:rPr lang="vi-VN" sz="3200" b="1">
                <a:solidFill>
                  <a:srgbClr val="000099"/>
                </a:solidFill>
                <a:cs typeface="Arial" charset="0"/>
              </a:rPr>
              <a:t>Các loại rau, quả xứ lạnh</a:t>
            </a:r>
          </a:p>
        </p:txBody>
      </p:sp>
      <p:sp>
        <p:nvSpPr>
          <p:cNvPr id="32775" name="Rectangle 2"/>
          <p:cNvSpPr>
            <a:spLocks noChangeArrowheads="1"/>
          </p:cNvSpPr>
          <p:nvPr/>
        </p:nvSpPr>
        <p:spPr bwMode="auto">
          <a:xfrm>
            <a:off x="609600" y="304800"/>
            <a:ext cx="8001000" cy="830997"/>
          </a:xfrm>
          <a:prstGeom prst="rect">
            <a:avLst/>
          </a:prstGeom>
          <a:noFill/>
          <a:ln w="9525">
            <a:noFill/>
            <a:miter lim="800000"/>
            <a:headEnd/>
            <a:tailEnd/>
          </a:ln>
        </p:spPr>
        <p:txBody>
          <a:bodyPr>
            <a:spAutoFit/>
          </a:bodyPr>
          <a:lstStyle/>
          <a:p>
            <a:pPr algn="ctr"/>
            <a:r>
              <a:rPr lang="en-US" sz="2400" dirty="0" smtClean="0">
                <a:solidFill>
                  <a:srgbClr val="FF0066"/>
                </a:solidFill>
                <a:latin typeface="Times New Roman" pitchFamily="18" charset="0"/>
                <a:cs typeface="Times New Roman" pitchFamily="18" charset="0"/>
              </a:rPr>
              <a:t>HOẠT </a:t>
            </a:r>
            <a:r>
              <a:rPr lang="en-US" sz="2400" dirty="0">
                <a:solidFill>
                  <a:srgbClr val="FF0066"/>
                </a:solidFill>
                <a:latin typeface="Times New Roman" pitchFamily="18" charset="0"/>
                <a:cs typeface="Times New Roman" pitchFamily="18" charset="0"/>
              </a:rPr>
              <a:t>ĐỘNG SẢN XUẤT CỦA NGƯỜI DÂN Ở</a:t>
            </a:r>
          </a:p>
          <a:p>
            <a:pPr algn="ctr"/>
            <a:r>
              <a:rPr lang="en-US" sz="2400" dirty="0">
                <a:solidFill>
                  <a:srgbClr val="FF0066"/>
                </a:solidFill>
                <a:latin typeface="Times New Roman" pitchFamily="18" charset="0"/>
                <a:cs typeface="Times New Roman" pitchFamily="18" charset="0"/>
              </a:rPr>
              <a:t> HOÀNG LIÊN SƠN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heel(2)">
                                      <p:cBhvr>
                                        <p:cTn id="7" dur="2000"/>
                                        <p:tgtEl>
                                          <p:spTgt spid="32770"/>
                                        </p:tgtEl>
                                      </p:cBhvr>
                                    </p:animEffect>
                                  </p:childTnLst>
                                </p:cTn>
                              </p:par>
                              <p:par>
                                <p:cTn id="8" presetID="21"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2)">
                                      <p:cBhvr>
                                        <p:cTn id="10" dur="2000"/>
                                        <p:tgtEl>
                                          <p:spTgt spid="6"/>
                                        </p:tgtEl>
                                      </p:cBhvr>
                                    </p:animEffect>
                                  </p:childTnLst>
                                </p:cTn>
                              </p:par>
                              <p:par>
                                <p:cTn id="11" presetID="21" presetClass="entr" presetSubtype="2" fill="hold" nodeType="withEffect">
                                  <p:stCondLst>
                                    <p:cond delay="0"/>
                                  </p:stCondLst>
                                  <p:childTnLst>
                                    <p:set>
                                      <p:cBhvr>
                                        <p:cTn id="12" dur="1" fill="hold">
                                          <p:stCondLst>
                                            <p:cond delay="0"/>
                                          </p:stCondLst>
                                        </p:cTn>
                                        <p:tgtEl>
                                          <p:spTgt spid="32772"/>
                                        </p:tgtEl>
                                        <p:attrNameLst>
                                          <p:attrName>style.visibility</p:attrName>
                                        </p:attrNameLst>
                                      </p:cBhvr>
                                      <p:to>
                                        <p:strVal val="visible"/>
                                      </p:to>
                                    </p:set>
                                    <p:animEffect transition="in" filter="wheel(2)">
                                      <p:cBhvr>
                                        <p:cTn id="13" dur="2000"/>
                                        <p:tgtEl>
                                          <p:spTgt spid="32772"/>
                                        </p:tgtEl>
                                      </p:cBhvr>
                                    </p:animEffect>
                                  </p:childTnLst>
                                </p:cTn>
                              </p:par>
                              <p:par>
                                <p:cTn id="14" presetID="21" presetClass="entr" presetSubtype="2" fill="hold" nodeType="withEffect">
                                  <p:stCondLst>
                                    <p:cond delay="0"/>
                                  </p:stCondLst>
                                  <p:childTnLst>
                                    <p:set>
                                      <p:cBhvr>
                                        <p:cTn id="15" dur="1" fill="hold">
                                          <p:stCondLst>
                                            <p:cond delay="0"/>
                                          </p:stCondLst>
                                        </p:cTn>
                                        <p:tgtEl>
                                          <p:spTgt spid="32773"/>
                                        </p:tgtEl>
                                        <p:attrNameLst>
                                          <p:attrName>style.visibility</p:attrName>
                                        </p:attrNameLst>
                                      </p:cBhvr>
                                      <p:to>
                                        <p:strVal val="visible"/>
                                      </p:to>
                                    </p:set>
                                    <p:animEffect transition="in" filter="wheel(2)">
                                      <p:cBhvr>
                                        <p:cTn id="16" dur="2000"/>
                                        <p:tgtEl>
                                          <p:spTgt spid="32773"/>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2774"/>
                                        </p:tgtEl>
                                        <p:attrNameLst>
                                          <p:attrName>style.visibility</p:attrName>
                                        </p:attrNameLst>
                                      </p:cBhvr>
                                      <p:to>
                                        <p:strVal val="visible"/>
                                      </p:to>
                                    </p:set>
                                    <p:animEffect transition="in" filter="fade">
                                      <p:cBhvr>
                                        <p:cTn id="21" dur="1000"/>
                                        <p:tgtEl>
                                          <p:spTgt spid="32774"/>
                                        </p:tgtEl>
                                      </p:cBhvr>
                                    </p:animEffect>
                                    <p:anim calcmode="lin" valueType="num">
                                      <p:cBhvr>
                                        <p:cTn id="22" dur="1000" fill="hold"/>
                                        <p:tgtEl>
                                          <p:spTgt spid="32774"/>
                                        </p:tgtEl>
                                        <p:attrNameLst>
                                          <p:attrName>ppt_x</p:attrName>
                                        </p:attrNameLst>
                                      </p:cBhvr>
                                      <p:tavLst>
                                        <p:tav tm="0">
                                          <p:val>
                                            <p:strVal val="#ppt_x-.1"/>
                                          </p:val>
                                        </p:tav>
                                        <p:tav tm="100000">
                                          <p:val>
                                            <p:strVal val="#ppt_x"/>
                                          </p:val>
                                        </p:tav>
                                      </p:tavLst>
                                    </p:anim>
                                    <p:anim calcmode="lin" valueType="num">
                                      <p:cBhvr>
                                        <p:cTn id="23" dur="1000" fill="hold"/>
                                        <p:tgtEl>
                                          <p:spTgt spid="32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3836"/>
  <p:tag name="VIOLETTITLE" val="Địa lý 4: Hoạt động sx của người dân ở Hoàng Liên Sơn"/>
  <p:tag name="VIOLETLESSON" val="3"/>
  <p:tag name="VIOLETCATID" val="8048922"/>
  <p:tag name="VIOLETSUBJECT" val="Địa lý 4"/>
  <p:tag name="VIOLETAUTHORID" val="6951531"/>
  <p:tag name="VIOLETAUTHORNAME" val="Lê Hùng"/>
  <p:tag name="VIOLETAUTHORAVATAR" val="6951531.jpg"/>
  <p:tag name="VIOLETAUTHORADDRESS" val="Trường TH Vạn Phước 1 - Khánh Hòa"/>
  <p:tag name="VIOLETAUTHORHOMEPAGE" val="http://violet.vn/lehungvp1"/>
  <p:tag name="VIOLETDATE" val="2014-04-02 09:56:31"/>
  <p:tag name="VIOLETHIT" val="286"/>
  <p:tag name="VIOLETLIKE" val="0"/>
  <p:tag name="MMPROD_NEXTUNIQUEID" val="10020"/>
  <p:tag name="MMPROD_UIDATA" val="&lt;database version=&quot;7.0&quot;&gt;&lt;object type=&quot;1&quot; unique_id=&quot;10001&quot;&gt;&lt;object type=&quot;8&quot; unique_id=&quot;11830&quot;&gt;&lt;/object&gt;&lt;object type=&quot;2&quot; unique_id=&quot;11831&quot;&gt;&lt;object type=&quot;3&quot; unique_id=&quot;11832&quot;&gt;&lt;property id=&quot;20148&quot; value=&quot;5&quot;/&gt;&lt;property id=&quot;20300&quot; value=&quot;Slide 1&quot;/&gt;&lt;property id=&quot;20307&quot; value=&quot;309&quot;/&gt;&lt;/object&gt;&lt;object type=&quot;3&quot; unique_id=&quot;11833&quot;&gt;&lt;property id=&quot;20148&quot; value=&quot;5&quot;/&gt;&lt;property id=&quot;20300&quot; value=&quot;Slide 2&quot;/&gt;&lt;property id=&quot;20307&quot; value=&quot;305&quot;/&gt;&lt;/object&gt;&lt;object type=&quot;3&quot; unique_id=&quot;11834&quot;&gt;&lt;property id=&quot;20148&quot; value=&quot;5&quot;/&gt;&lt;property id=&quot;20300&quot; value=&quot;Slide 3 - &amp;quot; - Kể tên một số dân tộc ít người ở Hoàng Liên Sơn.&amp;#x0D;&amp;#x0A; - Kể tên một số lễ hội của người dân ở Hoàng Liên Sơn.&amp;#x0D;&amp;#x0A;- Nêu n&quot;/&gt;&lt;property id=&quot;20307&quot; value=&quot;257&quot;/&gt;&lt;/object&gt;&lt;object type=&quot;3&quot; unique_id=&quot;11835&quot;&gt;&lt;property id=&quot;20148&quot; value=&quot;5&quot;/&gt;&lt;property id=&quot;20300&quot; value=&quot;Slide 4&quot;/&gt;&lt;property id=&quot;20307&quot; value=&quot;284&quot;/&gt;&lt;/object&gt;&lt;object type=&quot;3&quot; unique_id=&quot;11836&quot;&gt;&lt;property id=&quot;20148&quot; value=&quot;5&quot;/&gt;&lt;property id=&quot;20300&quot; value=&quot;Slide 5&quot;/&gt;&lt;property id=&quot;20307&quot; value=&quot;277&quot;/&gt;&lt;/object&gt;&lt;object type=&quot;3&quot; unique_id=&quot;11837&quot;&gt;&lt;property id=&quot;20148&quot; value=&quot;5&quot;/&gt;&lt;property id=&quot;20300&quot; value=&quot;Slide 6&quot;/&gt;&lt;property id=&quot;20307&quot; value=&quot;283&quot;/&gt;&lt;/object&gt;&lt;object type=&quot;3&quot; unique_id=&quot;11838&quot;&gt;&lt;property id=&quot;20148&quot; value=&quot;5&quot;/&gt;&lt;property id=&quot;20300&quot; value=&quot;Slide 7&quot;/&gt;&lt;property id=&quot;20307&quot; value=&quot;282&quot;/&gt;&lt;/object&gt;&lt;object type=&quot;3&quot; unique_id=&quot;11839&quot;&gt;&lt;property id=&quot;20148&quot; value=&quot;5&quot;/&gt;&lt;property id=&quot;20300&quot; value=&quot;Slide 8&quot;/&gt;&lt;property id=&quot;20307&quot; value=&quot;285&quot;/&gt;&lt;/object&gt;&lt;object type=&quot;3&quot; unique_id=&quot;11840&quot;&gt;&lt;property id=&quot;20148&quot; value=&quot;5&quot;/&gt;&lt;property id=&quot;20300&quot; value=&quot;Slide 9&quot;/&gt;&lt;property id=&quot;20307&quot; value=&quot;286&quot;/&gt;&lt;/object&gt;&lt;object type=&quot;3&quot; unique_id=&quot;11841&quot;&gt;&lt;property id=&quot;20148&quot; value=&quot;5&quot;/&gt;&lt;property id=&quot;20300&quot; value=&quot;Slide 10&quot;/&gt;&lt;property id=&quot;20307&quot; value=&quot;287&quot;/&gt;&lt;/object&gt;&lt;object type=&quot;3&quot; unique_id=&quot;11842&quot;&gt;&lt;property id=&quot;20148&quot; value=&quot;5&quot;/&gt;&lt;property id=&quot;20300&quot; value=&quot;Slide 11&quot;/&gt;&lt;property id=&quot;20307&quot; value=&quot;291&quot;/&gt;&lt;/object&gt;&lt;object type=&quot;3&quot; unique_id=&quot;11843&quot;&gt;&lt;property id=&quot;20148&quot; value=&quot;5&quot;/&gt;&lt;property id=&quot;20300&quot; value=&quot;Slide 12&quot;/&gt;&lt;property id=&quot;20307&quot; value=&quot;274&quot;/&gt;&lt;/object&gt;&lt;object type=&quot;3&quot; unique_id=&quot;11844&quot;&gt;&lt;property id=&quot;20148&quot; value=&quot;5&quot;/&gt;&lt;property id=&quot;20300&quot; value=&quot;Slide 13 - &amp;quot;&amp;#x0D;&amp;#x0A;HOẠT ĐỘNG SẢN XUẤT CỦA NGƯỜI DÂN Ở HOÀNG LIÊN SƠN  &amp;quot;&quot;/&gt;&lt;property id=&quot;20307&quot; value=&quot;290&quot;/&gt;&lt;/object&gt;&lt;object type=&quot;3&quot; unique_id=&quot;11845&quot;&gt;&lt;property id=&quot;20148&quot; value=&quot;5&quot;/&gt;&lt;property id=&quot;20300&quot; value=&quot;Slide 14&quot;/&gt;&lt;property id=&quot;20307&quot; value=&quot;302&quot;/&gt;&lt;/object&gt;&lt;object type=&quot;3&quot; unique_id=&quot;11846&quot;&gt;&lt;property id=&quot;20148&quot; value=&quot;5&quot;/&gt;&lt;property id=&quot;20300&quot; value=&quot;Slide 15&quot;/&gt;&lt;property id=&quot;20307&quot; value=&quot;281&quot;/&gt;&lt;/object&gt;&lt;object type=&quot;3&quot; unique_id=&quot;11847&quot;&gt;&lt;property id=&quot;20148&quot; value=&quot;5&quot;/&gt;&lt;property id=&quot;20300&quot; value=&quot;Slide 16&quot;/&gt;&lt;property id=&quot;20307&quot; value=&quot;300&quot;/&gt;&lt;/object&gt;&lt;object type=&quot;3&quot; unique_id=&quot;11848&quot;&gt;&lt;property id=&quot;20148&quot; value=&quot;5&quot;/&gt;&lt;property id=&quot;20300&quot; value=&quot;Slide 17&quot;/&gt;&lt;property id=&quot;20307&quot; value=&quot;299&quot;/&gt;&lt;/object&gt;&lt;object type=&quot;3&quot; unique_id=&quot;11849&quot;&gt;&lt;property id=&quot;20148&quot; value=&quot;5&quot;/&gt;&lt;property id=&quot;20300&quot; value=&quot;Slide 18 - &amp;quot;Thứ sáu ngày 4  tháng  10  năm 2013&amp;#x0D;&amp;#x0A;Địa lí&amp;#x0D;&amp;#x0A;HOẠT ĐỘNG SẢN XUẤT CỦA NGƯỜI DÂN Ở HOÀNG LIÊN SƠN  &amp;quot;&quot;/&gt;&lt;property id=&quot;20307&quot; value=&quot;292&quot;/&gt;&lt;/object&gt;&lt;object type=&quot;3&quot; unique_id=&quot;11850&quot;&gt;&lt;property id=&quot;20148&quot; value=&quot;5&quot;/&gt;&lt;property id=&quot;20300&quot; value=&quot;Slide 19&quot;/&gt;&lt;property id=&quot;20307&quot; value=&quot;293&quot;/&gt;&lt;/object&gt;&lt;object type=&quot;3&quot; unique_id=&quot;11851&quot;&gt;&lt;property id=&quot;20148&quot; value=&quot;5&quot;/&gt;&lt;property id=&quot;20300&quot; value=&quot;Slide 20&quot;/&gt;&lt;property id=&quot;20307&quot; value=&quot;294&quot;/&gt;&lt;/object&gt;&lt;object type=&quot;3&quot; unique_id=&quot;11852&quot;&gt;&lt;property id=&quot;20148&quot; value=&quot;5&quot;/&gt;&lt;property id=&quot;20300&quot; value=&quot;Slide 21&quot;/&gt;&lt;property id=&quot;20307&quot; value=&quot;298&quot;/&gt;&lt;/object&gt;&lt;object type=&quot;3&quot; unique_id=&quot;11853&quot;&gt;&lt;property id=&quot;20148&quot; value=&quot;5&quot;/&gt;&lt;property id=&quot;20300&quot; value=&quot;Slide 22&quot;/&gt;&lt;property id=&quot;20307&quot; value=&quot;295&quot;/&gt;&lt;/object&gt;&lt;object type=&quot;3&quot; unique_id=&quot;11854&quot;&gt;&lt;property id=&quot;20148&quot; value=&quot;5&quot;/&gt;&lt;property id=&quot;20300&quot; value=&quot;Slide 23 - &amp;quot;&amp;#x0D;&amp;#x0A;HOẠT ĐỘNG SẢN XUẤT CỦA NGƯỜI DÂN Ở HOÀNG LIÊN SƠN  &amp;quot;&quot;/&gt;&lt;property id=&quot;20307&quot; value=&quot;296&quot;/&gt;&lt;/object&gt;&lt;object type=&quot;3&quot; unique_id=&quot;11855&quot;&gt;&lt;property id=&quot;20148&quot; value=&quot;5&quot;/&gt;&lt;property id=&quot;20300&quot; value=&quot;Slide 24 - &amp;quot;&amp;#x0D;&amp;#x0A;HOẠT ĐỘNG SẢN XUẤT CỦA NGƯỜI DÂN Ở HOÀNG LIÊN SƠN  &amp;quot;&quot;/&gt;&lt;property id=&quot;20307&quot; value=&quot;297&quot;/&gt;&lt;/object&gt;&lt;object type=&quot;3&quot; unique_id=&quot;11856&quot;&gt;&lt;property id=&quot;20148&quot; value=&quot;5&quot;/&gt;&lt;property id=&quot;20300&quot; value=&quot;Slide 25 - &amp;quot;Củng cố bài: &amp;quot;&quot;/&gt;&lt;property id=&quot;20307&quot; value=&quot;303&quot;/&gt;&lt;/object&gt;&lt;object type=&quot;3&quot; unique_id=&quot;11857&quot;&gt;&lt;property id=&quot;20148&quot; value=&quot;5&quot;/&gt;&lt;property id=&quot;20300&quot; value=&quot;Slide 26&quot;/&gt;&lt;property id=&quot;20307&quot; value=&quot;278&quot;/&gt;&lt;/object&gt;&lt;object type=&quot;3&quot; unique_id=&quot;11858&quot;&gt;&lt;property id=&quot;20148&quot; value=&quot;5&quot;/&gt;&lt;property id=&quot;20300&quot; value=&quot;Slide 27&quot;/&gt;&lt;property id=&quot;20307&quot; value=&quot;306&quot;/&gt;&lt;/object&gt;&lt;object type=&quot;3&quot; unique_id=&quot;11859&quot;&gt;&lt;property id=&quot;20148&quot; value=&quot;5&quot;/&gt;&lt;property id=&quot;20300&quot; value=&quot;Slide 28&quot;/&gt;&lt;property id=&quot;20307&quot; value=&quot;30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999</Words>
  <Application>Microsoft Office PowerPoint</Application>
  <PresentationFormat>On-screen Show (4:3)</PresentationFormat>
  <Paragraphs>113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Slide 1</vt:lpstr>
      <vt:lpstr>Slide 2</vt:lpstr>
      <vt:lpstr> - Kể tên một số dân tộc ít người ở Hoàng Liên Sơn.  - Kể tên một số lễ hội của người dân ở Hoàng Liên Sơn. - Nêu những nét đặc trưng trong trang phục của người dân ở Hoàng Liên Sơn. </vt:lpstr>
      <vt:lpstr>Slide 4</vt:lpstr>
      <vt:lpstr>Slide 5</vt:lpstr>
      <vt:lpstr>Slide 6</vt:lpstr>
      <vt:lpstr>Slide 7</vt:lpstr>
      <vt:lpstr>Slide 8</vt:lpstr>
      <vt:lpstr>Slide 9</vt:lpstr>
      <vt:lpstr>Slide 10</vt:lpstr>
      <vt:lpstr>Slide 11</vt:lpstr>
      <vt:lpstr>Slide 12</vt:lpstr>
      <vt:lpstr> HOẠT ĐỘNG SẢN XUẤT CỦA NGƯỜI DÂN Ở HOÀNG LIÊN SƠN  </vt:lpstr>
      <vt:lpstr>Slide 14</vt:lpstr>
      <vt:lpstr>Slide 15</vt:lpstr>
      <vt:lpstr>Slide 16</vt:lpstr>
      <vt:lpstr>Slide 17</vt:lpstr>
      <vt:lpstr>Thứ sáu ngày 4  tháng  10  năm 2013 Địa lí HOẠT ĐỘNG SẢN XUẤT CỦA NGƯỜI DÂN Ở HOÀNG LIÊN SƠN  </vt:lpstr>
      <vt:lpstr>Slide 19</vt:lpstr>
      <vt:lpstr>Slide 20</vt:lpstr>
      <vt:lpstr>Slide 21</vt:lpstr>
      <vt:lpstr>Slide 22</vt:lpstr>
      <vt:lpstr> HOẠT ĐỘNG SẢN XUẤT CỦA NGƯỜI DÂN Ở HOÀNG LIÊN SƠN  </vt:lpstr>
      <vt:lpstr> HOẠT ĐỘNG SẢN XUẤT CỦA NGƯỜI DÂN Ở HOÀNG LIÊN SƠN  </vt:lpstr>
      <vt:lpstr>Củng cố bài: </vt:lpstr>
      <vt:lpstr>Slide 26</vt:lpstr>
      <vt:lpstr>Slide 27</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HOẠT ĐỘNG SẢN XUẤT CỦA NGƯỜI DÂN Ở HOÀNG LIÊN SƠN</dc:title>
  <dc:creator>Smart</dc:creator>
  <cp:lastModifiedBy>Administrator</cp:lastModifiedBy>
  <cp:revision>60</cp:revision>
  <dcterms:created xsi:type="dcterms:W3CDTF">2010-04-15T14:56:42Z</dcterms:created>
  <dcterms:modified xsi:type="dcterms:W3CDTF">2016-01-21T09:30:20Z</dcterms:modified>
</cp:coreProperties>
</file>